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8288000" cy="10287000"/>
  <p:notesSz cx="6858000" cy="9144000"/>
  <p:embeddedFontLst>
    <p:embeddedFont>
      <p:font typeface="Proxima Nova" panose="020B0604020202020204" charset="0"/>
      <p:regular r:id="rId22"/>
    </p:embeddedFont>
    <p:embeddedFont>
      <p:font typeface="Dosis Bold" panose="020B0604020202020204" charset="-18"/>
      <p:regular r:id="rId23"/>
    </p:embeddedFont>
    <p:embeddedFont>
      <p:font typeface="Open Sans Italics" panose="020B0604020202020204" charset="0"/>
      <p:regular r:id="rId24"/>
    </p:embeddedFont>
    <p:embeddedFont>
      <p:font typeface="Dosis Semi-Bold" panose="020B0604020202020204" charset="-18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Freckle Face" panose="020B0604020202020204" charset="0"/>
      <p:regular r:id="rId30"/>
    </p:embeddedFont>
    <p:embeddedFont>
      <p:font typeface="Open Sans Bold" panose="020B0604020202020204" charset="0"/>
      <p:regular r:id="rId31"/>
    </p:embeddedFont>
    <p:embeddedFont>
      <p:font typeface="Open Sans" panose="020B0604020202020204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5" Type="http://schemas.openxmlformats.org/officeDocument/2006/relationships/image" Target="../media/image16.png"/><Relationship Id="rId4" Type="http://schemas.openxmlformats.org/officeDocument/2006/relationships/image" Target="../media/image2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31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4.svg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20.png"/><Relationship Id="rId10" Type="http://schemas.openxmlformats.org/officeDocument/2006/relationships/image" Target="../media/image40.svg"/><Relationship Id="rId4" Type="http://schemas.openxmlformats.org/officeDocument/2006/relationships/image" Target="../media/image2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45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4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svg"/><Relationship Id="rId5" Type="http://schemas.openxmlformats.org/officeDocument/2006/relationships/image" Target="../media/image27.png"/><Relationship Id="rId4" Type="http://schemas.openxmlformats.org/officeDocument/2006/relationships/image" Target="../media/image4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svg"/><Relationship Id="rId5" Type="http://schemas.openxmlformats.org/officeDocument/2006/relationships/image" Target="../media/image29.png"/><Relationship Id="rId4" Type="http://schemas.openxmlformats.org/officeDocument/2006/relationships/image" Target="../media/image51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svg"/><Relationship Id="rId5" Type="http://schemas.openxmlformats.org/officeDocument/2006/relationships/image" Target="../media/image32.png"/><Relationship Id="rId4" Type="http://schemas.openxmlformats.org/officeDocument/2006/relationships/image" Target="../media/image57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svg"/><Relationship Id="rId5" Type="http://schemas.openxmlformats.org/officeDocument/2006/relationships/image" Target="../media/image34.png"/><Relationship Id="rId4" Type="http://schemas.openxmlformats.org/officeDocument/2006/relationships/image" Target="../media/image6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5.png"/><Relationship Id="rId4" Type="http://schemas.openxmlformats.org/officeDocument/2006/relationships/image" Target="../media/image7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sv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5.pn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ziu.gov.pl/login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2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307486" y="2340822"/>
            <a:ext cx="2054680" cy="2116243"/>
          </a:xfrm>
          <a:custGeom>
            <a:avLst/>
            <a:gdLst/>
            <a:ahLst/>
            <a:cxnLst/>
            <a:rect l="l" t="t" r="r" b="b"/>
            <a:pathLst>
              <a:path w="2054680" h="2116243">
                <a:moveTo>
                  <a:pt x="0" y="0"/>
                </a:moveTo>
                <a:lnTo>
                  <a:pt x="2054679" y="0"/>
                </a:lnTo>
                <a:lnTo>
                  <a:pt x="2054679" y="2116243"/>
                </a:lnTo>
                <a:lnTo>
                  <a:pt x="0" y="21162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14013180" y="9210675"/>
            <a:ext cx="6492240" cy="0"/>
          </a:xfrm>
          <a:prstGeom prst="line">
            <a:avLst/>
          </a:prstGeom>
          <a:ln w="762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>
            <a:off x="154501" y="9087849"/>
            <a:ext cx="1576135" cy="1118082"/>
          </a:xfrm>
          <a:custGeom>
            <a:avLst/>
            <a:gdLst/>
            <a:ahLst/>
            <a:cxnLst/>
            <a:rect l="l" t="t" r="r" b="b"/>
            <a:pathLst>
              <a:path w="1576135" h="1118082">
                <a:moveTo>
                  <a:pt x="0" y="0"/>
                </a:moveTo>
                <a:lnTo>
                  <a:pt x="1576136" y="0"/>
                </a:lnTo>
                <a:lnTo>
                  <a:pt x="1576136" y="1118082"/>
                </a:lnTo>
                <a:lnTo>
                  <a:pt x="0" y="11180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782286" y="3203540"/>
            <a:ext cx="10665474" cy="1680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238"/>
              </a:lnSpc>
            </a:pPr>
            <a:r>
              <a:rPr lang="en-US" sz="13598" b="1" spc="-135" dirty="0">
                <a:solidFill>
                  <a:srgbClr val="000000"/>
                </a:solidFill>
                <a:latin typeface="Dosis Semi-Bold"/>
                <a:ea typeface="Dosis Semi-Bold"/>
                <a:cs typeface="Dosis Semi-Bold"/>
                <a:sym typeface="Dosis Semi-Bold"/>
              </a:rPr>
              <a:t>MATURA 2025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42569" y="5460580"/>
            <a:ext cx="10616483" cy="1209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49"/>
              </a:lnSpc>
            </a:pPr>
            <a:r>
              <a:rPr lang="en-US" sz="7499" spc="-74">
                <a:solidFill>
                  <a:srgbClr val="000000"/>
                </a:solidFill>
                <a:latin typeface="Freckle Face"/>
                <a:ea typeface="Freckle Face"/>
                <a:cs typeface="Freckle Face"/>
                <a:sym typeface="Freckle Face"/>
              </a:rPr>
              <a:t>niezbędnik maturzysty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16809" y="9440007"/>
            <a:ext cx="10616483" cy="366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6"/>
              </a:lnSpc>
            </a:pPr>
            <a:r>
              <a:rPr lang="en-US" sz="2099" spc="-2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Liceum Ogólnokształcące im. Braci Śniadeckich w Zgorzelcu</a:t>
            </a:r>
          </a:p>
        </p:txBody>
      </p:sp>
      <p:sp>
        <p:nvSpPr>
          <p:cNvPr id="8" name="Freeform 8"/>
          <p:cNvSpPr/>
          <p:nvPr/>
        </p:nvSpPr>
        <p:spPr>
          <a:xfrm>
            <a:off x="10108858" y="107460"/>
            <a:ext cx="7808645" cy="9150840"/>
          </a:xfrm>
          <a:custGeom>
            <a:avLst/>
            <a:gdLst/>
            <a:ahLst/>
            <a:cxnLst/>
            <a:rect l="l" t="t" r="r" b="b"/>
            <a:pathLst>
              <a:path w="7808645" h="9150840">
                <a:moveTo>
                  <a:pt x="0" y="0"/>
                </a:moveTo>
                <a:lnTo>
                  <a:pt x="7808644" y="0"/>
                </a:lnTo>
                <a:lnTo>
                  <a:pt x="7808644" y="9150840"/>
                </a:lnTo>
                <a:lnTo>
                  <a:pt x="0" y="915084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AutoShape 9"/>
          <p:cNvSpPr/>
          <p:nvPr/>
        </p:nvSpPr>
        <p:spPr>
          <a:xfrm>
            <a:off x="0" y="8755995"/>
            <a:ext cx="6492240" cy="0"/>
          </a:xfrm>
          <a:prstGeom prst="line">
            <a:avLst/>
          </a:prstGeom>
          <a:ln w="762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4501" y="9087849"/>
            <a:ext cx="1576135" cy="1118082"/>
          </a:xfrm>
          <a:custGeom>
            <a:avLst/>
            <a:gdLst/>
            <a:ahLst/>
            <a:cxnLst/>
            <a:rect l="l" t="t" r="r" b="b"/>
            <a:pathLst>
              <a:path w="1576135" h="1118082">
                <a:moveTo>
                  <a:pt x="0" y="0"/>
                </a:moveTo>
                <a:lnTo>
                  <a:pt x="1576136" y="0"/>
                </a:lnTo>
                <a:lnTo>
                  <a:pt x="1576136" y="1118082"/>
                </a:lnTo>
                <a:lnTo>
                  <a:pt x="0" y="11180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0" y="8755995"/>
            <a:ext cx="6492240" cy="0"/>
          </a:xfrm>
          <a:prstGeom prst="line">
            <a:avLst/>
          </a:prstGeom>
          <a:ln w="762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>
            <a:off x="12574660" y="6904249"/>
            <a:ext cx="2272964" cy="2742641"/>
          </a:xfrm>
          <a:custGeom>
            <a:avLst/>
            <a:gdLst/>
            <a:ahLst/>
            <a:cxnLst/>
            <a:rect l="l" t="t" r="r" b="b"/>
            <a:pathLst>
              <a:path w="2272964" h="2742641">
                <a:moveTo>
                  <a:pt x="0" y="0"/>
                </a:moveTo>
                <a:lnTo>
                  <a:pt x="2272964" y="0"/>
                </a:lnTo>
                <a:lnTo>
                  <a:pt x="2272964" y="2742641"/>
                </a:lnTo>
                <a:lnTo>
                  <a:pt x="0" y="27426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617313" y="6314109"/>
            <a:ext cx="2641987" cy="2773740"/>
          </a:xfrm>
          <a:custGeom>
            <a:avLst/>
            <a:gdLst/>
            <a:ahLst/>
            <a:cxnLst/>
            <a:rect l="l" t="t" r="r" b="b"/>
            <a:pathLst>
              <a:path w="2641987" h="2773740">
                <a:moveTo>
                  <a:pt x="0" y="0"/>
                </a:moveTo>
                <a:lnTo>
                  <a:pt x="2641987" y="0"/>
                </a:lnTo>
                <a:lnTo>
                  <a:pt x="2641987" y="2773740"/>
                </a:lnTo>
                <a:lnTo>
                  <a:pt x="0" y="277374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597838" y="9440007"/>
            <a:ext cx="10616483" cy="366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6"/>
              </a:lnSpc>
            </a:pPr>
            <a:r>
              <a:rPr lang="en-US" sz="2099" spc="-2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Liceum Ogólnokształcące im. Braci Śniadeckich w Zgorzelcu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1257300"/>
            <a:ext cx="16421100" cy="1817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30"/>
              </a:lnSpc>
            </a:pPr>
            <a:r>
              <a:rPr lang="en-US" sz="7700" b="1" spc="-77">
                <a:solidFill>
                  <a:srgbClr val="000000"/>
                </a:solidFill>
                <a:latin typeface="Dosis Semi-Bold"/>
                <a:ea typeface="Dosis Semi-Bold"/>
                <a:cs typeface="Dosis Semi-Bold"/>
                <a:sym typeface="Dosis Semi-Bold"/>
              </a:rPr>
              <a:t>WYMAGANIA MATURALNE</a:t>
            </a:r>
          </a:p>
          <a:p>
            <a:pPr algn="l">
              <a:lnSpc>
                <a:spcPts val="6930"/>
              </a:lnSpc>
            </a:pPr>
            <a:endParaRPr lang="en-US" sz="7700" b="1" spc="-77">
              <a:solidFill>
                <a:srgbClr val="000000"/>
              </a:solidFill>
              <a:latin typeface="Dosis Semi-Bold"/>
              <a:ea typeface="Dosis Semi-Bold"/>
              <a:cs typeface="Dosis Semi-Bold"/>
              <a:sym typeface="Dosis Semi-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8700" y="3266110"/>
            <a:ext cx="16310600" cy="2647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spc="17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 2025 roku absolwenci, aby zdać maturę muszą uzyskać co najmniej 30% maksymalnej liczby punktów z egzaminów obowiązkowych w części ustnej                         i pisemnej oraz przystąpić do jednego przedmiotu dodatkowego na poziomie rozszerzonym lub w przypadku języka nowożytnego na poziomie rozszerzonym albo dwujęzycznym i uzyskać co najmniej 30 % punktów możliwych do zdobycia.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4501" y="9087849"/>
            <a:ext cx="1576135" cy="1118082"/>
          </a:xfrm>
          <a:custGeom>
            <a:avLst/>
            <a:gdLst/>
            <a:ahLst/>
            <a:cxnLst/>
            <a:rect l="l" t="t" r="r" b="b"/>
            <a:pathLst>
              <a:path w="1576135" h="1118082">
                <a:moveTo>
                  <a:pt x="0" y="0"/>
                </a:moveTo>
                <a:lnTo>
                  <a:pt x="1576136" y="0"/>
                </a:lnTo>
                <a:lnTo>
                  <a:pt x="1576136" y="1118082"/>
                </a:lnTo>
                <a:lnTo>
                  <a:pt x="0" y="11180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0" y="8964101"/>
            <a:ext cx="6492240" cy="0"/>
          </a:xfrm>
          <a:prstGeom prst="line">
            <a:avLst/>
          </a:prstGeom>
          <a:ln w="762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>
            <a:off x="14047497" y="7700228"/>
            <a:ext cx="3540239" cy="2310006"/>
          </a:xfrm>
          <a:custGeom>
            <a:avLst/>
            <a:gdLst/>
            <a:ahLst/>
            <a:cxnLst/>
            <a:rect l="l" t="t" r="r" b="b"/>
            <a:pathLst>
              <a:path w="3540239" h="2310006">
                <a:moveTo>
                  <a:pt x="0" y="0"/>
                </a:moveTo>
                <a:lnTo>
                  <a:pt x="3540239" y="0"/>
                </a:lnTo>
                <a:lnTo>
                  <a:pt x="3540239" y="2310005"/>
                </a:lnTo>
                <a:lnTo>
                  <a:pt x="0" y="23100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13073" y="1446648"/>
            <a:ext cx="7252355" cy="7393705"/>
          </a:xfrm>
          <a:custGeom>
            <a:avLst/>
            <a:gdLst/>
            <a:ahLst/>
            <a:cxnLst/>
            <a:rect l="l" t="t" r="r" b="b"/>
            <a:pathLst>
              <a:path w="7252355" h="7393705">
                <a:moveTo>
                  <a:pt x="0" y="0"/>
                </a:moveTo>
                <a:lnTo>
                  <a:pt x="7252354" y="0"/>
                </a:lnTo>
                <a:lnTo>
                  <a:pt x="7252354" y="7393704"/>
                </a:lnTo>
                <a:lnTo>
                  <a:pt x="0" y="73937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597838" y="9440007"/>
            <a:ext cx="10616483" cy="366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6"/>
              </a:lnSpc>
            </a:pPr>
            <a:r>
              <a:rPr lang="en-US" sz="2099" spc="-2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Liceum Ogólnokształcące im. Braci Śniadeckich w Zgorzelcu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564268"/>
            <a:ext cx="16421100" cy="897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70"/>
              </a:lnSpc>
            </a:pPr>
            <a:r>
              <a:rPr lang="en-US" sz="7300" b="1" spc="-73">
                <a:solidFill>
                  <a:srgbClr val="000000"/>
                </a:solidFill>
                <a:latin typeface="Dosis Bold"/>
                <a:ea typeface="Dosis Bold"/>
                <a:cs typeface="Dosis Bold"/>
                <a:sym typeface="Dosis Bold"/>
              </a:rPr>
              <a:t>WYMAGANIA MATURALNE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286602" y="3777676"/>
            <a:ext cx="1899033" cy="1801627"/>
          </a:xfrm>
          <a:custGeom>
            <a:avLst/>
            <a:gdLst/>
            <a:ahLst/>
            <a:cxnLst/>
            <a:rect l="l" t="t" r="r" b="b"/>
            <a:pathLst>
              <a:path w="1899033" h="1801627">
                <a:moveTo>
                  <a:pt x="0" y="0"/>
                </a:moveTo>
                <a:lnTo>
                  <a:pt x="1899032" y="0"/>
                </a:lnTo>
                <a:lnTo>
                  <a:pt x="1899032" y="1801626"/>
                </a:lnTo>
                <a:lnTo>
                  <a:pt x="0" y="18016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179949" y="3747956"/>
            <a:ext cx="1899033" cy="1801627"/>
          </a:xfrm>
          <a:custGeom>
            <a:avLst/>
            <a:gdLst/>
            <a:ahLst/>
            <a:cxnLst/>
            <a:rect l="l" t="t" r="r" b="b"/>
            <a:pathLst>
              <a:path w="1899033" h="1801627">
                <a:moveTo>
                  <a:pt x="0" y="0"/>
                </a:moveTo>
                <a:lnTo>
                  <a:pt x="1899033" y="0"/>
                </a:lnTo>
                <a:lnTo>
                  <a:pt x="1899033" y="1801626"/>
                </a:lnTo>
                <a:lnTo>
                  <a:pt x="0" y="18016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52123" y="3612065"/>
            <a:ext cx="1899033" cy="1801627"/>
          </a:xfrm>
          <a:custGeom>
            <a:avLst/>
            <a:gdLst/>
            <a:ahLst/>
            <a:cxnLst/>
            <a:rect l="l" t="t" r="r" b="b"/>
            <a:pathLst>
              <a:path w="1899033" h="1801627">
                <a:moveTo>
                  <a:pt x="0" y="0"/>
                </a:moveTo>
                <a:lnTo>
                  <a:pt x="1899033" y="0"/>
                </a:lnTo>
                <a:lnTo>
                  <a:pt x="1899033" y="1801627"/>
                </a:lnTo>
                <a:lnTo>
                  <a:pt x="0" y="18016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AutoShape 5"/>
          <p:cNvSpPr/>
          <p:nvPr/>
        </p:nvSpPr>
        <p:spPr>
          <a:xfrm>
            <a:off x="0" y="8827582"/>
            <a:ext cx="6492240" cy="0"/>
          </a:xfrm>
          <a:prstGeom prst="line">
            <a:avLst/>
          </a:prstGeom>
          <a:ln w="762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1597838" y="9440007"/>
            <a:ext cx="10616483" cy="366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6"/>
              </a:lnSpc>
            </a:pPr>
            <a:r>
              <a:rPr lang="en-US" sz="2099" spc="-2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Liceum Ogólnokształcące im. Braci Śniadeckich w Zgorzelcu</a:t>
            </a:r>
          </a:p>
        </p:txBody>
      </p:sp>
      <p:sp>
        <p:nvSpPr>
          <p:cNvPr id="7" name="Freeform 7"/>
          <p:cNvSpPr/>
          <p:nvPr/>
        </p:nvSpPr>
        <p:spPr>
          <a:xfrm>
            <a:off x="154501" y="9087849"/>
            <a:ext cx="1576135" cy="1118082"/>
          </a:xfrm>
          <a:custGeom>
            <a:avLst/>
            <a:gdLst/>
            <a:ahLst/>
            <a:cxnLst/>
            <a:rect l="l" t="t" r="r" b="b"/>
            <a:pathLst>
              <a:path w="1576135" h="1118082">
                <a:moveTo>
                  <a:pt x="0" y="0"/>
                </a:moveTo>
                <a:lnTo>
                  <a:pt x="1576136" y="0"/>
                </a:lnTo>
                <a:lnTo>
                  <a:pt x="1576136" y="1118082"/>
                </a:lnTo>
                <a:lnTo>
                  <a:pt x="0" y="11180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177667" y="3777676"/>
            <a:ext cx="1285937" cy="1470406"/>
          </a:xfrm>
          <a:custGeom>
            <a:avLst/>
            <a:gdLst/>
            <a:ahLst/>
            <a:cxnLst/>
            <a:rect l="l" t="t" r="r" b="b"/>
            <a:pathLst>
              <a:path w="1285937" h="1470406">
                <a:moveTo>
                  <a:pt x="0" y="0"/>
                </a:moveTo>
                <a:lnTo>
                  <a:pt x="1285937" y="0"/>
                </a:lnTo>
                <a:lnTo>
                  <a:pt x="1285937" y="1470406"/>
                </a:lnTo>
                <a:lnTo>
                  <a:pt x="0" y="14704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179949" y="3718236"/>
            <a:ext cx="1921101" cy="1861067"/>
          </a:xfrm>
          <a:custGeom>
            <a:avLst/>
            <a:gdLst/>
            <a:ahLst/>
            <a:cxnLst/>
            <a:rect l="l" t="t" r="r" b="b"/>
            <a:pathLst>
              <a:path w="1921101" h="1861067">
                <a:moveTo>
                  <a:pt x="0" y="0"/>
                </a:moveTo>
                <a:lnTo>
                  <a:pt x="1921101" y="0"/>
                </a:lnTo>
                <a:lnTo>
                  <a:pt x="1921101" y="1861066"/>
                </a:lnTo>
                <a:lnTo>
                  <a:pt x="0" y="186106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731727" y="4102968"/>
            <a:ext cx="1196334" cy="1310724"/>
          </a:xfrm>
          <a:custGeom>
            <a:avLst/>
            <a:gdLst/>
            <a:ahLst/>
            <a:cxnLst/>
            <a:rect l="l" t="t" r="r" b="b"/>
            <a:pathLst>
              <a:path w="1196334" h="1310724">
                <a:moveTo>
                  <a:pt x="0" y="0"/>
                </a:moveTo>
                <a:lnTo>
                  <a:pt x="1196334" y="0"/>
                </a:lnTo>
                <a:lnTo>
                  <a:pt x="1196334" y="1310724"/>
                </a:lnTo>
                <a:lnTo>
                  <a:pt x="0" y="131072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037496" y="2683060"/>
            <a:ext cx="16230600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spc="-2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Sposoby dostosowania warunków i form przeprowadzania egzaminu: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52123" y="5963412"/>
            <a:ext cx="5088147" cy="20726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399" b="1" spc="-23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Dostosowanie form</a:t>
            </a:r>
            <a:r>
              <a:rPr lang="en-US" sz="2399" spc="-2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egzaminu maturalnego polega na przygotowaniu odrębnych arkuszy dostosowanych do potrzeb i możliwości zdających.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608723" y="5963412"/>
            <a:ext cx="5088147" cy="1653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399" b="1" spc="-23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Dostosowanie warunków</a:t>
            </a:r>
            <a:r>
              <a:rPr lang="en-US" sz="2399" spc="-2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przeprowadzania egzaminu maturalnego polega między innymi na: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179949" y="5963412"/>
            <a:ext cx="5714431" cy="3699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85" lvl="1" indent="-226693" algn="l">
              <a:lnSpc>
                <a:spcPts val="2939"/>
              </a:lnSpc>
              <a:buFont typeface="Arial"/>
              <a:buChar char="•"/>
            </a:pPr>
            <a:r>
              <a:rPr lang="en-US" sz="2099" spc="-2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zminimalizowaniu ograniczeń wynikających </a:t>
            </a:r>
          </a:p>
          <a:p>
            <a:pPr algn="l">
              <a:lnSpc>
                <a:spcPts val="2939"/>
              </a:lnSpc>
            </a:pPr>
            <a:r>
              <a:rPr lang="en-US" sz="2099" spc="-2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  z niepełnosprawności</a:t>
            </a:r>
          </a:p>
          <a:p>
            <a:pPr marL="453385" lvl="1" indent="-226693" algn="l">
              <a:lnSpc>
                <a:spcPts val="2939"/>
              </a:lnSpc>
              <a:buFont typeface="Arial"/>
              <a:buChar char="•"/>
            </a:pPr>
            <a:r>
              <a:rPr lang="en-US" sz="2099" spc="-2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zapewnieniu zdającemu miejsca pracy odpowiedniego do jego potrzeb edukacyjnych</a:t>
            </a:r>
          </a:p>
          <a:p>
            <a:pPr marL="453385" lvl="1" indent="-226693" algn="l">
              <a:lnSpc>
                <a:spcPts val="2939"/>
              </a:lnSpc>
              <a:buFont typeface="Arial"/>
              <a:buChar char="•"/>
            </a:pPr>
            <a:r>
              <a:rPr lang="en-US" sz="2099" spc="-2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wykorzystaniu odpowiedniego sprzętu specjalistycznego i środków dydaktycznych</a:t>
            </a:r>
          </a:p>
          <a:p>
            <a:pPr marL="453385" lvl="1" indent="-226693" algn="l">
              <a:lnSpc>
                <a:spcPts val="2939"/>
              </a:lnSpc>
              <a:buFont typeface="Arial"/>
              <a:buChar char="•"/>
            </a:pPr>
            <a:r>
              <a:rPr lang="en-US" sz="2099" spc="-2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odpowiednim przedłużeniu czasu</a:t>
            </a:r>
          </a:p>
          <a:p>
            <a:pPr algn="l">
              <a:lnSpc>
                <a:spcPts val="2939"/>
              </a:lnSpc>
            </a:pPr>
            <a:endParaRPr lang="en-US" sz="2099" spc="-2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2939"/>
              </a:lnSpc>
              <a:spcBef>
                <a:spcPct val="0"/>
              </a:spcBef>
            </a:pPr>
            <a:endParaRPr lang="en-US" sz="2099" spc="-2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28700" y="1038225"/>
            <a:ext cx="1623060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7700" b="1" spc="-77">
                <a:solidFill>
                  <a:srgbClr val="000000"/>
                </a:solidFill>
                <a:latin typeface="Dosis Semi-Bold"/>
                <a:ea typeface="Dosis Semi-Bold"/>
                <a:cs typeface="Dosis Semi-Bold"/>
                <a:sym typeface="Dosis Semi-Bold"/>
              </a:rPr>
              <a:t>DOSTOSOWANIA MATURALNE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878033"/>
            <a:ext cx="6492240" cy="0"/>
          </a:xfrm>
          <a:prstGeom prst="line">
            <a:avLst/>
          </a:prstGeom>
          <a:ln w="762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>
            <a:off x="1597838" y="9440007"/>
            <a:ext cx="10616483" cy="366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6"/>
              </a:lnSpc>
            </a:pPr>
            <a:r>
              <a:rPr lang="en-US" sz="2099" spc="-2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Liceum Ogólnokształcące im. Braci Śniadeckich w Zgorzelcu</a:t>
            </a:r>
          </a:p>
        </p:txBody>
      </p:sp>
      <p:sp>
        <p:nvSpPr>
          <p:cNvPr id="4" name="Freeform 4"/>
          <p:cNvSpPr/>
          <p:nvPr/>
        </p:nvSpPr>
        <p:spPr>
          <a:xfrm>
            <a:off x="154501" y="9087849"/>
            <a:ext cx="1576135" cy="1118082"/>
          </a:xfrm>
          <a:custGeom>
            <a:avLst/>
            <a:gdLst/>
            <a:ahLst/>
            <a:cxnLst/>
            <a:rect l="l" t="t" r="r" b="b"/>
            <a:pathLst>
              <a:path w="1576135" h="1118082">
                <a:moveTo>
                  <a:pt x="0" y="0"/>
                </a:moveTo>
                <a:lnTo>
                  <a:pt x="1576136" y="0"/>
                </a:lnTo>
                <a:lnTo>
                  <a:pt x="1576136" y="1118082"/>
                </a:lnTo>
                <a:lnTo>
                  <a:pt x="0" y="11180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2371006"/>
            <a:ext cx="16230600" cy="497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59"/>
              </a:lnSpc>
            </a:pPr>
            <a:r>
              <a:rPr lang="en-US" sz="2899" b="1" spc="-28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Zdający uprawnieni do dostosowania: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1038225"/>
            <a:ext cx="1623060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7700" b="1" spc="-77">
                <a:solidFill>
                  <a:srgbClr val="000000"/>
                </a:solidFill>
                <a:latin typeface="Dosis Semi-Bold"/>
                <a:ea typeface="Dosis Semi-Bold"/>
                <a:cs typeface="Dosis Semi-Bold"/>
                <a:sym typeface="Dosis Semi-Bold"/>
              </a:rPr>
              <a:t>DOSTOSOWANIA MATURALNE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3032592"/>
            <a:ext cx="16628346" cy="5635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posiadający orzeczenie o potrzebie kształcenia specjalnego wydane ze względu na niepełnosprawność</a:t>
            </a:r>
          </a:p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posiadający orzeczenie o potrzebie kształcenia specjalnego wydane ze względu na niedostosowanie społeczne lub zagrożenie niedostosowaniem społecznym</a:t>
            </a:r>
          </a:p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posiadający orzeczenie o potrzebie indywidualnego nauczania</a:t>
            </a:r>
          </a:p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chory lub niesprawny czasowo oraz zdający z chorobami przewlekłymi – na podstawie zaświadczenia o stanie zdrowia wydanego przez lekarza.</a:t>
            </a:r>
          </a:p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posiadający opinię poradni psychologiczno-pedagogicznej, w tym poradni specjalistycznej, o specyficznych trudnościach w uczeniu się,                 w tym: z dysleksją, dysgrafią, dysortografią, dyskalkulią – na podstawie opinii poradni psychologiczno – pedagogicznej</a:t>
            </a:r>
          </a:p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który w roku szkolnym 2024/2025 był objęty pomocą psychologiczno-pedagogiczną w szkole ze względu na: </a:t>
            </a:r>
          </a:p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trudności adaptacyjne związane z wcześniejszym kształceniem za granicą</a:t>
            </a:r>
          </a:p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zaburzenia komunikacji językowej</a:t>
            </a:r>
          </a:p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sytuację kryzysową lub traumatyczną</a:t>
            </a:r>
          </a:p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cudzoziemiec, któremu ograniczona znajomość języka polskiego utrudnia zrozumienie czytanego tekstu – dostosowanie na podstawie pozytywnej opinii Rady Pedagogicznej</a:t>
            </a:r>
          </a:p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obywatel Ukrainy – dostosowanie na podstawie pozytywnej opinii Rady Pedagogicznej</a:t>
            </a:r>
          </a:p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zaburzeniem widzenia barw – na podstawie zaświadczenia o stanie zdrowia wydanego przez lekarza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4501" y="9087849"/>
            <a:ext cx="1576135" cy="1118082"/>
          </a:xfrm>
          <a:custGeom>
            <a:avLst/>
            <a:gdLst/>
            <a:ahLst/>
            <a:cxnLst/>
            <a:rect l="l" t="t" r="r" b="b"/>
            <a:pathLst>
              <a:path w="1576135" h="1118082">
                <a:moveTo>
                  <a:pt x="0" y="0"/>
                </a:moveTo>
                <a:lnTo>
                  <a:pt x="1576136" y="0"/>
                </a:lnTo>
                <a:lnTo>
                  <a:pt x="1576136" y="1118082"/>
                </a:lnTo>
                <a:lnTo>
                  <a:pt x="0" y="11180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0" y="8912529"/>
            <a:ext cx="6492240" cy="0"/>
          </a:xfrm>
          <a:prstGeom prst="line">
            <a:avLst/>
          </a:prstGeom>
          <a:ln w="762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>
            <a:off x="13995924" y="8084263"/>
            <a:ext cx="2015515" cy="1174037"/>
          </a:xfrm>
          <a:custGeom>
            <a:avLst/>
            <a:gdLst/>
            <a:ahLst/>
            <a:cxnLst/>
            <a:rect l="l" t="t" r="r" b="b"/>
            <a:pathLst>
              <a:path w="2015515" h="1174037">
                <a:moveTo>
                  <a:pt x="0" y="0"/>
                </a:moveTo>
                <a:lnTo>
                  <a:pt x="2015515" y="0"/>
                </a:lnTo>
                <a:lnTo>
                  <a:pt x="2015515" y="1174037"/>
                </a:lnTo>
                <a:lnTo>
                  <a:pt x="0" y="11740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614982" y="8516302"/>
            <a:ext cx="1644318" cy="1483997"/>
          </a:xfrm>
          <a:custGeom>
            <a:avLst/>
            <a:gdLst/>
            <a:ahLst/>
            <a:cxnLst/>
            <a:rect l="l" t="t" r="r" b="b"/>
            <a:pathLst>
              <a:path w="1644318" h="1483997">
                <a:moveTo>
                  <a:pt x="0" y="0"/>
                </a:moveTo>
                <a:lnTo>
                  <a:pt x="1644318" y="0"/>
                </a:lnTo>
                <a:lnTo>
                  <a:pt x="1644318" y="1483996"/>
                </a:lnTo>
                <a:lnTo>
                  <a:pt x="0" y="148399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87030" y="3735568"/>
            <a:ext cx="455539" cy="659333"/>
          </a:xfrm>
          <a:custGeom>
            <a:avLst/>
            <a:gdLst/>
            <a:ahLst/>
            <a:cxnLst/>
            <a:rect l="l" t="t" r="r" b="b"/>
            <a:pathLst>
              <a:path w="455539" h="659333">
                <a:moveTo>
                  <a:pt x="0" y="0"/>
                </a:moveTo>
                <a:lnTo>
                  <a:pt x="455539" y="0"/>
                </a:lnTo>
                <a:lnTo>
                  <a:pt x="455539" y="659333"/>
                </a:lnTo>
                <a:lnTo>
                  <a:pt x="0" y="6593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597838" y="9440007"/>
            <a:ext cx="10616483" cy="366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6"/>
              </a:lnSpc>
            </a:pPr>
            <a:r>
              <a:rPr lang="en-US" sz="2099" spc="-2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Liceum Ogólnokształcące im. Braci Śniadeckich w Zgorzelcu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1120504"/>
            <a:ext cx="16421100" cy="897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70"/>
              </a:lnSpc>
            </a:pPr>
            <a:r>
              <a:rPr lang="en-US" sz="7300" b="1" spc="-73">
                <a:solidFill>
                  <a:srgbClr val="000000"/>
                </a:solidFill>
                <a:latin typeface="Dosis Bold"/>
                <a:ea typeface="Dosis Bold"/>
                <a:cs typeface="Dosis Bold"/>
                <a:sym typeface="Dosis Bold"/>
              </a:rPr>
              <a:t>DOSTOSOWANIA MATURALNE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14799" y="2504938"/>
            <a:ext cx="17111161" cy="1144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20"/>
              </a:lnSpc>
            </a:pPr>
            <a:r>
              <a:rPr lang="en-US" sz="33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Przedłużenie czasu pisania matury jest możliwe w przypadku zdających, którzy:</a:t>
            </a:r>
          </a:p>
          <a:p>
            <a:pPr algn="l">
              <a:lnSpc>
                <a:spcPts val="4620"/>
              </a:lnSpc>
            </a:pPr>
            <a:endParaRPr lang="en-US" sz="3300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321124" y="3512784"/>
            <a:ext cx="16359291" cy="941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80"/>
              </a:lnSpc>
            </a:pPr>
            <a:r>
              <a:rPr lang="en-US" sz="27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posiadają orzeczenie o potrzebie kształcenia specjalnego lub orzeczenie </a:t>
            </a:r>
          </a:p>
          <a:p>
            <a:pPr algn="l">
              <a:lnSpc>
                <a:spcPts val="3780"/>
              </a:lnSpc>
            </a:pPr>
            <a:r>
              <a:rPr lang="en-US" sz="27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 potrzebie kształcenia indywidualnego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83286" y="5086350"/>
            <a:ext cx="15721429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80"/>
              </a:lnSpc>
            </a:pPr>
            <a:r>
              <a:rPr lang="en-US" sz="27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przewlekle chorują i posiadają zaświadczenie o stanie zdrowia od lekarza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82368" y="6123610"/>
            <a:ext cx="16436805" cy="2369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80"/>
              </a:lnSpc>
            </a:pPr>
            <a:r>
              <a:rPr lang="en-US" sz="27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otrzymali pozytywną opinię rady pedagogicznej odnośnie wydłużenia czasu </a:t>
            </a:r>
          </a:p>
          <a:p>
            <a:pPr algn="l">
              <a:lnSpc>
                <a:spcPts val="3780"/>
              </a:lnSpc>
            </a:pPr>
            <a:r>
              <a:rPr lang="en-US" sz="27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pisania matury: dotyczy to uczniów po doświadczeniu sytuacji kryzysowej </a:t>
            </a:r>
          </a:p>
          <a:p>
            <a:pPr algn="l">
              <a:lnSpc>
                <a:spcPts val="3780"/>
              </a:lnSpc>
            </a:pPr>
            <a:r>
              <a:rPr lang="en-US" sz="27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lub traumatycznej (np. po wypadku, utracie najbliższej osoby) oraz z trudnościami adaptacyjnymi w związku z wcześniejszą nauką za granicą i z zaburzeniami komunikacji językowej</a:t>
            </a:r>
          </a:p>
          <a:p>
            <a:pPr algn="l">
              <a:lnSpc>
                <a:spcPts val="3780"/>
              </a:lnSpc>
            </a:pPr>
            <a:endParaRPr lang="en-US" sz="27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455900" y="5143500"/>
            <a:ext cx="455539" cy="659333"/>
          </a:xfrm>
          <a:custGeom>
            <a:avLst/>
            <a:gdLst/>
            <a:ahLst/>
            <a:cxnLst/>
            <a:rect l="l" t="t" r="r" b="b"/>
            <a:pathLst>
              <a:path w="455539" h="659333">
                <a:moveTo>
                  <a:pt x="0" y="0"/>
                </a:moveTo>
                <a:lnTo>
                  <a:pt x="455539" y="0"/>
                </a:lnTo>
                <a:lnTo>
                  <a:pt x="455539" y="659333"/>
                </a:lnTo>
                <a:lnTo>
                  <a:pt x="0" y="6593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455900" y="6677761"/>
            <a:ext cx="455539" cy="659333"/>
          </a:xfrm>
          <a:custGeom>
            <a:avLst/>
            <a:gdLst/>
            <a:ahLst/>
            <a:cxnLst/>
            <a:rect l="l" t="t" r="r" b="b"/>
            <a:pathLst>
              <a:path w="455539" h="659333">
                <a:moveTo>
                  <a:pt x="0" y="0"/>
                </a:moveTo>
                <a:lnTo>
                  <a:pt x="455539" y="0"/>
                </a:lnTo>
                <a:lnTo>
                  <a:pt x="455539" y="659333"/>
                </a:lnTo>
                <a:lnTo>
                  <a:pt x="0" y="6593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4501" y="9087849"/>
            <a:ext cx="1576135" cy="1118082"/>
          </a:xfrm>
          <a:custGeom>
            <a:avLst/>
            <a:gdLst/>
            <a:ahLst/>
            <a:cxnLst/>
            <a:rect l="l" t="t" r="r" b="b"/>
            <a:pathLst>
              <a:path w="1576135" h="1118082">
                <a:moveTo>
                  <a:pt x="0" y="0"/>
                </a:moveTo>
                <a:lnTo>
                  <a:pt x="1576136" y="0"/>
                </a:lnTo>
                <a:lnTo>
                  <a:pt x="1576136" y="1118082"/>
                </a:lnTo>
                <a:lnTo>
                  <a:pt x="0" y="11180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0" y="8912529"/>
            <a:ext cx="6492240" cy="0"/>
          </a:xfrm>
          <a:prstGeom prst="line">
            <a:avLst/>
          </a:prstGeom>
          <a:ln w="762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>
            <a:off x="14017190" y="530168"/>
            <a:ext cx="2215116" cy="2777575"/>
          </a:xfrm>
          <a:custGeom>
            <a:avLst/>
            <a:gdLst/>
            <a:ahLst/>
            <a:cxnLst/>
            <a:rect l="l" t="t" r="r" b="b"/>
            <a:pathLst>
              <a:path w="2215116" h="2777575">
                <a:moveTo>
                  <a:pt x="0" y="0"/>
                </a:moveTo>
                <a:lnTo>
                  <a:pt x="2215116" y="0"/>
                </a:lnTo>
                <a:lnTo>
                  <a:pt x="2215116" y="2777575"/>
                </a:lnTo>
                <a:lnTo>
                  <a:pt x="0" y="27775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43044" y="3347452"/>
            <a:ext cx="996681" cy="996681"/>
          </a:xfrm>
          <a:custGeom>
            <a:avLst/>
            <a:gdLst/>
            <a:ahLst/>
            <a:cxnLst/>
            <a:rect l="l" t="t" r="r" b="b"/>
            <a:pathLst>
              <a:path w="996681" h="996681">
                <a:moveTo>
                  <a:pt x="0" y="0"/>
                </a:moveTo>
                <a:lnTo>
                  <a:pt x="996681" y="0"/>
                </a:lnTo>
                <a:lnTo>
                  <a:pt x="996681" y="996681"/>
                </a:lnTo>
                <a:lnTo>
                  <a:pt x="0" y="99668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597838" y="9440007"/>
            <a:ext cx="10616483" cy="366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6"/>
              </a:lnSpc>
            </a:pPr>
            <a:r>
              <a:rPr lang="en-US" sz="2099" spc="-2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Liceum Ogólnokształcące im. Braci Śniadeckich w Zgorzelcu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1120504"/>
            <a:ext cx="16421100" cy="897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70"/>
              </a:lnSpc>
            </a:pPr>
            <a:r>
              <a:rPr lang="en-US" sz="7300" b="1" spc="-73">
                <a:solidFill>
                  <a:srgbClr val="000000"/>
                </a:solidFill>
                <a:latin typeface="Dosis Bold"/>
                <a:ea typeface="Dosis Bold"/>
                <a:cs typeface="Dosis Bold"/>
                <a:sym typeface="Dosis Bold"/>
              </a:rPr>
              <a:t>DOSTOSOWANIA MATURALNE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597838" y="2472654"/>
            <a:ext cx="15279278" cy="563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20"/>
              </a:lnSpc>
            </a:pPr>
            <a:r>
              <a:rPr lang="en-US" sz="33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UWAGA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16757" y="3419073"/>
            <a:ext cx="15683590" cy="815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dysleksja, dysortografia i dysgrafia (bez innych orzeczeń i zaświadczeń lekarskich) nie uprawniają do wydłużenia czasu na egzaminie maturalnym oraz nieprzenoszenia odpowiedzi na kartkę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16757" y="4615412"/>
            <a:ext cx="15721429" cy="1234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przy chorobach przewlekłych przedłużenie czasu przeprowadzenia egzaminu z danego przedmiotu możliwe jest tylko wtedy, gdy w toku edukacji szkolnej zdający korzystał z takiego sposobu wyrównania szans edukacyjnych w związku ze stanem zdrowia i fakt ten jest udokumentowany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616757" y="6280101"/>
            <a:ext cx="16436805" cy="815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zaświadczenie lekarskie ma zawierać tylko informację o chorobie, natomiast o przysługujących dostosowaniach decyduje Rada Pedagogiczna</a:t>
            </a:r>
          </a:p>
        </p:txBody>
      </p:sp>
      <p:sp>
        <p:nvSpPr>
          <p:cNvPr id="12" name="Freeform 12"/>
          <p:cNvSpPr/>
          <p:nvPr/>
        </p:nvSpPr>
        <p:spPr>
          <a:xfrm>
            <a:off x="243044" y="4753341"/>
            <a:ext cx="996681" cy="996681"/>
          </a:xfrm>
          <a:custGeom>
            <a:avLst/>
            <a:gdLst/>
            <a:ahLst/>
            <a:cxnLst/>
            <a:rect l="l" t="t" r="r" b="b"/>
            <a:pathLst>
              <a:path w="996681" h="996681">
                <a:moveTo>
                  <a:pt x="0" y="0"/>
                </a:moveTo>
                <a:lnTo>
                  <a:pt x="996681" y="0"/>
                </a:lnTo>
                <a:lnTo>
                  <a:pt x="996681" y="996682"/>
                </a:lnTo>
                <a:lnTo>
                  <a:pt x="0" y="9966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597838" y="7455375"/>
            <a:ext cx="16436805" cy="1234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Rada pedagogiczna, spośród możliwych sposobów dostosowania warunków i form przeprowadzania egzaminu maturalnego wskazuje sposób lub sposoby dostosowania warunków lub formy przeprowadzania egzaminu maturalnego dla danego ucznia lub absolwenta.</a:t>
            </a:r>
          </a:p>
        </p:txBody>
      </p:sp>
      <p:sp>
        <p:nvSpPr>
          <p:cNvPr id="14" name="Freeform 14"/>
          <p:cNvSpPr/>
          <p:nvPr/>
        </p:nvSpPr>
        <p:spPr>
          <a:xfrm>
            <a:off x="243044" y="6217650"/>
            <a:ext cx="996681" cy="996681"/>
          </a:xfrm>
          <a:custGeom>
            <a:avLst/>
            <a:gdLst/>
            <a:ahLst/>
            <a:cxnLst/>
            <a:rect l="l" t="t" r="r" b="b"/>
            <a:pathLst>
              <a:path w="996681" h="996681">
                <a:moveTo>
                  <a:pt x="0" y="0"/>
                </a:moveTo>
                <a:lnTo>
                  <a:pt x="996681" y="0"/>
                </a:lnTo>
                <a:lnTo>
                  <a:pt x="996681" y="996682"/>
                </a:lnTo>
                <a:lnTo>
                  <a:pt x="0" y="9966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243044" y="7652750"/>
            <a:ext cx="996681" cy="996681"/>
          </a:xfrm>
          <a:custGeom>
            <a:avLst/>
            <a:gdLst/>
            <a:ahLst/>
            <a:cxnLst/>
            <a:rect l="l" t="t" r="r" b="b"/>
            <a:pathLst>
              <a:path w="996681" h="996681">
                <a:moveTo>
                  <a:pt x="0" y="0"/>
                </a:moveTo>
                <a:lnTo>
                  <a:pt x="996681" y="0"/>
                </a:lnTo>
                <a:lnTo>
                  <a:pt x="996681" y="996681"/>
                </a:lnTo>
                <a:lnTo>
                  <a:pt x="0" y="99668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4501" y="9087849"/>
            <a:ext cx="1576135" cy="1118082"/>
          </a:xfrm>
          <a:custGeom>
            <a:avLst/>
            <a:gdLst/>
            <a:ahLst/>
            <a:cxnLst/>
            <a:rect l="l" t="t" r="r" b="b"/>
            <a:pathLst>
              <a:path w="1576135" h="1118082">
                <a:moveTo>
                  <a:pt x="0" y="0"/>
                </a:moveTo>
                <a:lnTo>
                  <a:pt x="1576136" y="0"/>
                </a:lnTo>
                <a:lnTo>
                  <a:pt x="1576136" y="1118082"/>
                </a:lnTo>
                <a:lnTo>
                  <a:pt x="0" y="11180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0" y="8912529"/>
            <a:ext cx="6492240" cy="0"/>
          </a:xfrm>
          <a:prstGeom prst="line">
            <a:avLst/>
          </a:prstGeom>
          <a:ln w="762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>
            <a:off x="467948" y="3815312"/>
            <a:ext cx="949242" cy="949242"/>
          </a:xfrm>
          <a:custGeom>
            <a:avLst/>
            <a:gdLst/>
            <a:ahLst/>
            <a:cxnLst/>
            <a:rect l="l" t="t" r="r" b="b"/>
            <a:pathLst>
              <a:path w="949242" h="949242">
                <a:moveTo>
                  <a:pt x="0" y="0"/>
                </a:moveTo>
                <a:lnTo>
                  <a:pt x="949242" y="0"/>
                </a:lnTo>
                <a:lnTo>
                  <a:pt x="949242" y="949242"/>
                </a:lnTo>
                <a:lnTo>
                  <a:pt x="0" y="9492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38520" y="6018025"/>
            <a:ext cx="949242" cy="949242"/>
          </a:xfrm>
          <a:custGeom>
            <a:avLst/>
            <a:gdLst/>
            <a:ahLst/>
            <a:cxnLst/>
            <a:rect l="l" t="t" r="r" b="b"/>
            <a:pathLst>
              <a:path w="949242" h="949242">
                <a:moveTo>
                  <a:pt x="0" y="0"/>
                </a:moveTo>
                <a:lnTo>
                  <a:pt x="949242" y="0"/>
                </a:lnTo>
                <a:lnTo>
                  <a:pt x="949242" y="949242"/>
                </a:lnTo>
                <a:lnTo>
                  <a:pt x="0" y="9492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504874" y="7288237"/>
            <a:ext cx="2944926" cy="2517912"/>
          </a:xfrm>
          <a:custGeom>
            <a:avLst/>
            <a:gdLst/>
            <a:ahLst/>
            <a:cxnLst/>
            <a:rect l="l" t="t" r="r" b="b"/>
            <a:pathLst>
              <a:path w="2944926" h="2517912">
                <a:moveTo>
                  <a:pt x="0" y="0"/>
                </a:moveTo>
                <a:lnTo>
                  <a:pt x="2944926" y="0"/>
                </a:lnTo>
                <a:lnTo>
                  <a:pt x="2944926" y="2517912"/>
                </a:lnTo>
                <a:lnTo>
                  <a:pt x="0" y="25179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597838" y="9440007"/>
            <a:ext cx="10616483" cy="366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6"/>
              </a:lnSpc>
            </a:pPr>
            <a:r>
              <a:rPr lang="en-US" sz="2099" spc="-2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Liceum Ogólnokształcące im. Braci Śniadeckich w Zgorzelcu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1120504"/>
            <a:ext cx="16421100" cy="897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70"/>
              </a:lnSpc>
            </a:pPr>
            <a:r>
              <a:rPr lang="en-US" sz="7300" b="1" spc="-73">
                <a:solidFill>
                  <a:srgbClr val="000000"/>
                </a:solidFill>
                <a:latin typeface="Dosis Bold"/>
                <a:ea typeface="Dosis Bold"/>
                <a:cs typeface="Dosis Bold"/>
                <a:sym typeface="Dosis Bold"/>
              </a:rPr>
              <a:t>DOSTOSOWANIA MATURALNE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16757" y="3419073"/>
            <a:ext cx="15683590" cy="815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Szczegółowe informacje znajdują się na stronie OKE we Wrocławiu, w zakładce egzamin maturalny 2024/2025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16757" y="4531115"/>
            <a:ext cx="15721429" cy="815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i="1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Komunikat dyrektora Centralnej Komisji Egzaminacyjnej w sprawie szczegółowych sposobów dostosowania warunków i form przeprowadzenia egzaminu maturalnego w roku szkolnym 2024/2025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75710" y="5841755"/>
            <a:ext cx="15683590" cy="396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Szczegółowe informacje znajdują się na stronie OKE, w zakładce egzamin maturalny 2024/2025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616757" y="6683722"/>
            <a:ext cx="15721429" cy="815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i="1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Komunikat dyrektora Centralnej Komisji Egzaminacyjnej w sprawie szczegółowych sposobów dostosowania warunków i form przeprowadzenia egzaminu maturalnego w roku szkolnym 2024/2025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4501" y="9087849"/>
            <a:ext cx="1576135" cy="1118082"/>
          </a:xfrm>
          <a:custGeom>
            <a:avLst/>
            <a:gdLst/>
            <a:ahLst/>
            <a:cxnLst/>
            <a:rect l="l" t="t" r="r" b="b"/>
            <a:pathLst>
              <a:path w="1576135" h="1118082">
                <a:moveTo>
                  <a:pt x="0" y="0"/>
                </a:moveTo>
                <a:lnTo>
                  <a:pt x="1576136" y="0"/>
                </a:lnTo>
                <a:lnTo>
                  <a:pt x="1576136" y="1118082"/>
                </a:lnTo>
                <a:lnTo>
                  <a:pt x="0" y="11180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0" y="8912529"/>
            <a:ext cx="6492240" cy="0"/>
          </a:xfrm>
          <a:prstGeom prst="line">
            <a:avLst/>
          </a:prstGeom>
          <a:ln w="762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>
            <a:off x="13475394" y="6228595"/>
            <a:ext cx="3467061" cy="3259037"/>
          </a:xfrm>
          <a:custGeom>
            <a:avLst/>
            <a:gdLst/>
            <a:ahLst/>
            <a:cxnLst/>
            <a:rect l="l" t="t" r="r" b="b"/>
            <a:pathLst>
              <a:path w="3467061" h="3259037">
                <a:moveTo>
                  <a:pt x="0" y="0"/>
                </a:moveTo>
                <a:lnTo>
                  <a:pt x="3467061" y="0"/>
                </a:lnTo>
                <a:lnTo>
                  <a:pt x="3467061" y="3259037"/>
                </a:lnTo>
                <a:lnTo>
                  <a:pt x="0" y="32590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597838" y="9440007"/>
            <a:ext cx="10616483" cy="366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6"/>
              </a:lnSpc>
            </a:pPr>
            <a:r>
              <a:rPr lang="en-US" sz="2099" spc="-2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Liceum Ogólnokształcące im. Braci Śniadeckich w Zgorzelcu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1120504"/>
            <a:ext cx="16421100" cy="897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70"/>
              </a:lnSpc>
            </a:pPr>
            <a:r>
              <a:rPr lang="en-US" sz="7300" b="1" spc="-73">
                <a:solidFill>
                  <a:srgbClr val="000000"/>
                </a:solidFill>
                <a:latin typeface="Dosis Bold"/>
                <a:ea typeface="Dosis Bold"/>
                <a:cs typeface="Dosis Bold"/>
                <a:sym typeface="Dosis Bold"/>
              </a:rPr>
              <a:t>NIEZDANA MATURA, CO DALEJ...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2712179"/>
            <a:ext cx="15683590" cy="3777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</a:pPr>
            <a:r>
              <a:rPr lang="en-US" sz="2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 przypadku osób zdających maturę w 2025 r. po raz pierwszy, mogą przystąpić do matury poprawkowej w sierpniu 2025 r. jeśli przystąpiły się do wszystkich egzaminów z przedmiotów obowiązkowych i co najmniej jednego z przedmiotu dodatkowego na poziomie rozszerzonym </a:t>
            </a:r>
          </a:p>
          <a:p>
            <a:pPr algn="just">
              <a:lnSpc>
                <a:spcPts val="5040"/>
              </a:lnSpc>
            </a:pPr>
            <a:r>
              <a:rPr lang="en-US" sz="2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 </a:t>
            </a:r>
            <a:r>
              <a:rPr lang="en-US" sz="28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nie zdały tylko jednego egzaminu pisemnego albo ustnego z przedmiotów obowiązkowych</a:t>
            </a:r>
            <a:r>
              <a:rPr lang="en-US" sz="2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albo </a:t>
            </a:r>
            <a:r>
              <a:rPr lang="en-US" sz="28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nie otrzymały co najmniej 30% z jednego przedmiotu dodatkowego</a:t>
            </a:r>
            <a:r>
              <a:rPr lang="en-US" sz="2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w terminie głównym lub dodatkowym.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4501" y="9087849"/>
            <a:ext cx="1576135" cy="1118082"/>
          </a:xfrm>
          <a:custGeom>
            <a:avLst/>
            <a:gdLst/>
            <a:ahLst/>
            <a:cxnLst/>
            <a:rect l="l" t="t" r="r" b="b"/>
            <a:pathLst>
              <a:path w="1576135" h="1118082">
                <a:moveTo>
                  <a:pt x="0" y="0"/>
                </a:moveTo>
                <a:lnTo>
                  <a:pt x="1576136" y="0"/>
                </a:lnTo>
                <a:lnTo>
                  <a:pt x="1576136" y="1118082"/>
                </a:lnTo>
                <a:lnTo>
                  <a:pt x="0" y="11180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0" y="8912529"/>
            <a:ext cx="6492240" cy="0"/>
          </a:xfrm>
          <a:prstGeom prst="line">
            <a:avLst/>
          </a:prstGeom>
          <a:ln w="762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>
            <a:off x="473023" y="2044107"/>
            <a:ext cx="939091" cy="1265932"/>
          </a:xfrm>
          <a:custGeom>
            <a:avLst/>
            <a:gdLst/>
            <a:ahLst/>
            <a:cxnLst/>
            <a:rect l="l" t="t" r="r" b="b"/>
            <a:pathLst>
              <a:path w="939091" h="1265932">
                <a:moveTo>
                  <a:pt x="0" y="0"/>
                </a:moveTo>
                <a:lnTo>
                  <a:pt x="939092" y="0"/>
                </a:lnTo>
                <a:lnTo>
                  <a:pt x="939092" y="1265932"/>
                </a:lnTo>
                <a:lnTo>
                  <a:pt x="0" y="12659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73023" y="3310039"/>
            <a:ext cx="939091" cy="1265932"/>
          </a:xfrm>
          <a:custGeom>
            <a:avLst/>
            <a:gdLst/>
            <a:ahLst/>
            <a:cxnLst/>
            <a:rect l="l" t="t" r="r" b="b"/>
            <a:pathLst>
              <a:path w="939091" h="1265932">
                <a:moveTo>
                  <a:pt x="0" y="0"/>
                </a:moveTo>
                <a:lnTo>
                  <a:pt x="939092" y="0"/>
                </a:lnTo>
                <a:lnTo>
                  <a:pt x="939092" y="1265932"/>
                </a:lnTo>
                <a:lnTo>
                  <a:pt x="0" y="12659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74909" y="5030445"/>
            <a:ext cx="939091" cy="1265932"/>
          </a:xfrm>
          <a:custGeom>
            <a:avLst/>
            <a:gdLst/>
            <a:ahLst/>
            <a:cxnLst/>
            <a:rect l="l" t="t" r="r" b="b"/>
            <a:pathLst>
              <a:path w="939091" h="1265932">
                <a:moveTo>
                  <a:pt x="0" y="0"/>
                </a:moveTo>
                <a:lnTo>
                  <a:pt x="939092" y="0"/>
                </a:lnTo>
                <a:lnTo>
                  <a:pt x="939092" y="1265932"/>
                </a:lnTo>
                <a:lnTo>
                  <a:pt x="0" y="12659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74909" y="7059147"/>
            <a:ext cx="939091" cy="1265932"/>
          </a:xfrm>
          <a:custGeom>
            <a:avLst/>
            <a:gdLst/>
            <a:ahLst/>
            <a:cxnLst/>
            <a:rect l="l" t="t" r="r" b="b"/>
            <a:pathLst>
              <a:path w="939091" h="1265932">
                <a:moveTo>
                  <a:pt x="0" y="0"/>
                </a:moveTo>
                <a:lnTo>
                  <a:pt x="939092" y="0"/>
                </a:lnTo>
                <a:lnTo>
                  <a:pt x="939092" y="1265932"/>
                </a:lnTo>
                <a:lnTo>
                  <a:pt x="0" y="12659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698705" y="8126187"/>
            <a:ext cx="1923324" cy="1923324"/>
          </a:xfrm>
          <a:custGeom>
            <a:avLst/>
            <a:gdLst/>
            <a:ahLst/>
            <a:cxnLst/>
            <a:rect l="l" t="t" r="r" b="b"/>
            <a:pathLst>
              <a:path w="1923324" h="1923324">
                <a:moveTo>
                  <a:pt x="0" y="0"/>
                </a:moveTo>
                <a:lnTo>
                  <a:pt x="1923323" y="0"/>
                </a:lnTo>
                <a:lnTo>
                  <a:pt x="1923323" y="1923324"/>
                </a:lnTo>
                <a:lnTo>
                  <a:pt x="0" y="19233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597838" y="9440007"/>
            <a:ext cx="10616483" cy="366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6"/>
              </a:lnSpc>
            </a:pPr>
            <a:r>
              <a:rPr lang="en-US" sz="2099" spc="-2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Liceum Ogólnokształcące im. Braci Śniadeckich w Zgorzelcu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889674"/>
            <a:ext cx="16421100" cy="897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70"/>
              </a:lnSpc>
            </a:pPr>
            <a:r>
              <a:rPr lang="en-US" sz="7300" b="1" spc="-73">
                <a:solidFill>
                  <a:srgbClr val="000000"/>
                </a:solidFill>
                <a:latin typeface="Dosis Bold"/>
                <a:ea typeface="Dosis Bold"/>
                <a:cs typeface="Dosis Bold"/>
                <a:sym typeface="Dosis Bold"/>
              </a:rPr>
              <a:t>ODWOŁANIE OD MATURY ?!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75710" y="2333409"/>
            <a:ext cx="15683590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Odwołanie od matury jest "ratunkiem", gdy uczeń nie zgadza się z wynikiem swojego egzaminu maturalnego.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597838" y="3513846"/>
            <a:ext cx="14730859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 zrobić w sytuacji, gdy myśleliśmy, że egzamin poszedł nam bardzo dobrze lub dobrze, </a:t>
            </a:r>
          </a:p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wyniki matury pokazują zupełnie co innego?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621204" y="4804800"/>
            <a:ext cx="14707493" cy="1967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Odwołanie od wyników matury wnosi się za pośrednictwem dyrektora OKE w terminie </a:t>
            </a:r>
          </a:p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6 miesięcy od dnia otrzymania informacji o wyniku matury. Absolwent ma prawo wglądu </a:t>
            </a:r>
          </a:p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do swojej pracy egzaminacyjnej, aby to zrobić należy złożyć wniosek do dyrektora OKE, </a:t>
            </a:r>
          </a:p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który w ciągu 5 dniu wyznacza dzień, godzinę oraz miejsce wglądu.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621204" y="7058690"/>
            <a:ext cx="15721426" cy="1471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Jeżeli podczas wglądu absolwent zgłasza zastrzeżenia, w tym do liczby przyznanych punktów może zwrócić się z wnioskiem o weryfikację sumy punktów. Wniosek wraz z uzasadnieniem składa się do dyrektora OKE w terminie 2 dni roboczych od dnia dokonania wglądu.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4501" y="9087849"/>
            <a:ext cx="1576135" cy="1118082"/>
          </a:xfrm>
          <a:custGeom>
            <a:avLst/>
            <a:gdLst/>
            <a:ahLst/>
            <a:cxnLst/>
            <a:rect l="l" t="t" r="r" b="b"/>
            <a:pathLst>
              <a:path w="1576135" h="1118082">
                <a:moveTo>
                  <a:pt x="0" y="0"/>
                </a:moveTo>
                <a:lnTo>
                  <a:pt x="1576136" y="0"/>
                </a:lnTo>
                <a:lnTo>
                  <a:pt x="1576136" y="1118082"/>
                </a:lnTo>
                <a:lnTo>
                  <a:pt x="0" y="11180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0" y="8912529"/>
            <a:ext cx="6492240" cy="0"/>
          </a:xfrm>
          <a:prstGeom prst="line">
            <a:avLst/>
          </a:prstGeom>
          <a:ln w="762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>
            <a:off x="1028700" y="3487337"/>
            <a:ext cx="14296893" cy="2729407"/>
          </a:xfrm>
          <a:custGeom>
            <a:avLst/>
            <a:gdLst/>
            <a:ahLst/>
            <a:cxnLst/>
            <a:rect l="l" t="t" r="r" b="b"/>
            <a:pathLst>
              <a:path w="14296893" h="2729407">
                <a:moveTo>
                  <a:pt x="0" y="0"/>
                </a:moveTo>
                <a:lnTo>
                  <a:pt x="14296893" y="0"/>
                </a:lnTo>
                <a:lnTo>
                  <a:pt x="14296893" y="2729406"/>
                </a:lnTo>
                <a:lnTo>
                  <a:pt x="0" y="27294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28700" y="6972300"/>
            <a:ext cx="9258300" cy="1368729"/>
          </a:xfrm>
          <a:custGeom>
            <a:avLst/>
            <a:gdLst/>
            <a:ahLst/>
            <a:cxnLst/>
            <a:rect l="l" t="t" r="r" b="b"/>
            <a:pathLst>
              <a:path w="9380158" h="1381441">
                <a:moveTo>
                  <a:pt x="0" y="0"/>
                </a:moveTo>
                <a:lnTo>
                  <a:pt x="9380158" y="0"/>
                </a:lnTo>
                <a:lnTo>
                  <a:pt x="9380158" y="1381441"/>
                </a:lnTo>
                <a:lnTo>
                  <a:pt x="0" y="138144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597838" y="9440007"/>
            <a:ext cx="10616483" cy="366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6"/>
              </a:lnSpc>
            </a:pPr>
            <a:r>
              <a:rPr lang="en-US" sz="2099" spc="-2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Liceum Ogólnokształcące im. Braci Śniadeckich w Zgorzelcu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889674"/>
            <a:ext cx="16421100" cy="897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70"/>
              </a:lnSpc>
            </a:pPr>
            <a:r>
              <a:rPr lang="en-US" sz="7300" b="1" spc="-73">
                <a:solidFill>
                  <a:srgbClr val="000000"/>
                </a:solidFill>
                <a:latin typeface="Dosis Bold"/>
                <a:ea typeface="Dosis Bold"/>
                <a:cs typeface="Dosis Bold"/>
                <a:sym typeface="Dosis Bold"/>
              </a:rPr>
              <a:t>DOWIEDZ SIĘ WIĘCEJ...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864009" y="3842839"/>
            <a:ext cx="15683590" cy="1524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599"/>
              </a:lnSpc>
            </a:pPr>
            <a:r>
              <a:rPr lang="en-US" sz="8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www.oke.wroc.pl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97838" y="7255973"/>
            <a:ext cx="7091660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4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zakładka egzamin maturalny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4501" y="9087849"/>
            <a:ext cx="1576135" cy="1118082"/>
          </a:xfrm>
          <a:custGeom>
            <a:avLst/>
            <a:gdLst/>
            <a:ahLst/>
            <a:cxnLst/>
            <a:rect l="l" t="t" r="r" b="b"/>
            <a:pathLst>
              <a:path w="1576135" h="1118082">
                <a:moveTo>
                  <a:pt x="0" y="0"/>
                </a:moveTo>
                <a:lnTo>
                  <a:pt x="1576136" y="0"/>
                </a:lnTo>
                <a:lnTo>
                  <a:pt x="1576136" y="1118082"/>
                </a:lnTo>
                <a:lnTo>
                  <a:pt x="0" y="11180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0" y="8755995"/>
            <a:ext cx="6492240" cy="0"/>
          </a:xfrm>
          <a:prstGeom prst="line">
            <a:avLst/>
          </a:prstGeom>
          <a:ln w="762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>
            <a:off x="14092708" y="6959360"/>
            <a:ext cx="3758137" cy="2846788"/>
          </a:xfrm>
          <a:custGeom>
            <a:avLst/>
            <a:gdLst/>
            <a:ahLst/>
            <a:cxnLst/>
            <a:rect l="l" t="t" r="r" b="b"/>
            <a:pathLst>
              <a:path w="3758137" h="2846788">
                <a:moveTo>
                  <a:pt x="0" y="0"/>
                </a:moveTo>
                <a:lnTo>
                  <a:pt x="3758137" y="0"/>
                </a:lnTo>
                <a:lnTo>
                  <a:pt x="3758137" y="2846789"/>
                </a:lnTo>
                <a:lnTo>
                  <a:pt x="0" y="28467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28700" y="2640105"/>
            <a:ext cx="701937" cy="1282609"/>
          </a:xfrm>
          <a:custGeom>
            <a:avLst/>
            <a:gdLst/>
            <a:ahLst/>
            <a:cxnLst/>
            <a:rect l="l" t="t" r="r" b="b"/>
            <a:pathLst>
              <a:path w="701937" h="1282609">
                <a:moveTo>
                  <a:pt x="0" y="0"/>
                </a:moveTo>
                <a:lnTo>
                  <a:pt x="701937" y="0"/>
                </a:lnTo>
                <a:lnTo>
                  <a:pt x="701937" y="1282609"/>
                </a:lnTo>
                <a:lnTo>
                  <a:pt x="0" y="12826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597838" y="9440007"/>
            <a:ext cx="10616483" cy="366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6"/>
              </a:lnSpc>
            </a:pPr>
            <a:r>
              <a:rPr lang="en-US" sz="2099" spc="-2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Liceum Ogólnokształcące im. Braci Śniadeckich w Zgorzelcu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99120" y="1245425"/>
            <a:ext cx="17360280" cy="67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319"/>
              </a:lnSpc>
            </a:pPr>
            <a:r>
              <a:rPr lang="en-US" sz="38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MATURY 2025 </a:t>
            </a:r>
            <a:r>
              <a:rPr lang="en-US" sz="38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zostaną</a:t>
            </a:r>
            <a:r>
              <a:rPr lang="en-US" sz="38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przeprowadzone</a:t>
            </a:r>
            <a:r>
              <a:rPr lang="en-US" sz="38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zgodnie</a:t>
            </a:r>
            <a:r>
              <a:rPr lang="en-US" sz="38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z </a:t>
            </a:r>
            <a:r>
              <a:rPr lang="en-US" sz="38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harmonogramem</a:t>
            </a:r>
            <a:r>
              <a:rPr lang="en-US" sz="38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CKE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096214" y="2695830"/>
            <a:ext cx="15356235" cy="1419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39"/>
              </a:lnSpc>
            </a:pPr>
            <a:r>
              <a:rPr lang="en-US" sz="40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od 5 do 22 maja 2025 roku</a:t>
            </a:r>
            <a:r>
              <a:rPr lang="en-US" sz="40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w dwóch porach, </a:t>
            </a:r>
          </a:p>
          <a:p>
            <a:pPr algn="l">
              <a:lnSpc>
                <a:spcPts val="5739"/>
              </a:lnSpc>
            </a:pPr>
            <a:r>
              <a:rPr lang="en-US" sz="40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porannej od godziny 9:00 oraz popołudniowej od godziny 14:00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849587" y="4688581"/>
            <a:ext cx="13399068" cy="695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matury ustne odbędą się </a:t>
            </a:r>
            <a:r>
              <a:rPr lang="en-US" sz="40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od 9 do 24 maja 2025 roku</a:t>
            </a:r>
          </a:p>
        </p:txBody>
      </p:sp>
      <p:sp>
        <p:nvSpPr>
          <p:cNvPr id="10" name="Freeform 10"/>
          <p:cNvSpPr/>
          <p:nvPr/>
        </p:nvSpPr>
        <p:spPr>
          <a:xfrm>
            <a:off x="942569" y="4449657"/>
            <a:ext cx="684096" cy="1250009"/>
          </a:xfrm>
          <a:custGeom>
            <a:avLst/>
            <a:gdLst/>
            <a:ahLst/>
            <a:cxnLst/>
            <a:rect l="l" t="t" r="r" b="b"/>
            <a:pathLst>
              <a:path w="684096" h="1250009">
                <a:moveTo>
                  <a:pt x="0" y="0"/>
                </a:moveTo>
                <a:lnTo>
                  <a:pt x="684096" y="0"/>
                </a:lnTo>
                <a:lnTo>
                  <a:pt x="684096" y="1250009"/>
                </a:lnTo>
                <a:lnTo>
                  <a:pt x="0" y="12500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096214" y="6073946"/>
            <a:ext cx="14753964" cy="1419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39"/>
              </a:lnSpc>
            </a:pPr>
            <a:r>
              <a:rPr lang="en-US" sz="40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egzaminy w terminie dodatkowym </a:t>
            </a:r>
          </a:p>
          <a:p>
            <a:pPr algn="l">
              <a:lnSpc>
                <a:spcPts val="5739"/>
              </a:lnSpc>
            </a:pPr>
            <a:r>
              <a:rPr lang="en-US" sz="40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od 3 do 17 czerwca 2025 roku</a:t>
            </a:r>
          </a:p>
        </p:txBody>
      </p:sp>
      <p:sp>
        <p:nvSpPr>
          <p:cNvPr id="12" name="Freeform 12"/>
          <p:cNvSpPr/>
          <p:nvPr/>
        </p:nvSpPr>
        <p:spPr>
          <a:xfrm>
            <a:off x="942569" y="6226609"/>
            <a:ext cx="684096" cy="1250009"/>
          </a:xfrm>
          <a:custGeom>
            <a:avLst/>
            <a:gdLst/>
            <a:ahLst/>
            <a:cxnLst/>
            <a:rect l="l" t="t" r="r" b="b"/>
            <a:pathLst>
              <a:path w="684096" h="1250009">
                <a:moveTo>
                  <a:pt x="0" y="0"/>
                </a:moveTo>
                <a:lnTo>
                  <a:pt x="684096" y="0"/>
                </a:lnTo>
                <a:lnTo>
                  <a:pt x="684096" y="1250009"/>
                </a:lnTo>
                <a:lnTo>
                  <a:pt x="0" y="12500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195828" y="2394442"/>
            <a:ext cx="3896343" cy="3696490"/>
          </a:xfrm>
          <a:custGeom>
            <a:avLst/>
            <a:gdLst/>
            <a:ahLst/>
            <a:cxnLst/>
            <a:rect l="l" t="t" r="r" b="b"/>
            <a:pathLst>
              <a:path w="3896343" h="3696490">
                <a:moveTo>
                  <a:pt x="0" y="0"/>
                </a:moveTo>
                <a:lnTo>
                  <a:pt x="3896344" y="0"/>
                </a:lnTo>
                <a:lnTo>
                  <a:pt x="3896344" y="3696490"/>
                </a:lnTo>
                <a:lnTo>
                  <a:pt x="0" y="36964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966815" y="1967188"/>
            <a:ext cx="4354369" cy="4114800"/>
          </a:xfrm>
          <a:custGeom>
            <a:avLst/>
            <a:gdLst/>
            <a:ahLst/>
            <a:cxnLst/>
            <a:rect l="l" t="t" r="r" b="b"/>
            <a:pathLst>
              <a:path w="4354369" h="4114800">
                <a:moveTo>
                  <a:pt x="0" y="0"/>
                </a:moveTo>
                <a:lnTo>
                  <a:pt x="4354370" y="0"/>
                </a:lnTo>
                <a:lnTo>
                  <a:pt x="43543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623540" y="6586211"/>
            <a:ext cx="9040921" cy="1664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131"/>
              </a:lnSpc>
            </a:pPr>
            <a:r>
              <a:rPr lang="en-US" sz="10942" b="1" spc="-109">
                <a:solidFill>
                  <a:srgbClr val="000000"/>
                </a:solidFill>
                <a:latin typeface="Dosis Semi-Bold"/>
                <a:ea typeface="Dosis Semi-Bold"/>
                <a:cs typeface="Dosis Semi-Bold"/>
                <a:sym typeface="Dosis Semi-Bold"/>
              </a:rPr>
              <a:t>DZIĘKUJĘ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4501" y="9087849"/>
            <a:ext cx="1576135" cy="1118082"/>
          </a:xfrm>
          <a:custGeom>
            <a:avLst/>
            <a:gdLst/>
            <a:ahLst/>
            <a:cxnLst/>
            <a:rect l="l" t="t" r="r" b="b"/>
            <a:pathLst>
              <a:path w="1576135" h="1118082">
                <a:moveTo>
                  <a:pt x="0" y="0"/>
                </a:moveTo>
                <a:lnTo>
                  <a:pt x="1576136" y="0"/>
                </a:lnTo>
                <a:lnTo>
                  <a:pt x="1576136" y="1118082"/>
                </a:lnTo>
                <a:lnTo>
                  <a:pt x="0" y="11180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0" y="8755995"/>
            <a:ext cx="6492240" cy="0"/>
          </a:xfrm>
          <a:prstGeom prst="line">
            <a:avLst/>
          </a:prstGeom>
          <a:ln w="762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>
            <a:off x="14092708" y="6959360"/>
            <a:ext cx="3758137" cy="2846788"/>
          </a:xfrm>
          <a:custGeom>
            <a:avLst/>
            <a:gdLst/>
            <a:ahLst/>
            <a:cxnLst/>
            <a:rect l="l" t="t" r="r" b="b"/>
            <a:pathLst>
              <a:path w="3758137" h="2846788">
                <a:moveTo>
                  <a:pt x="0" y="0"/>
                </a:moveTo>
                <a:lnTo>
                  <a:pt x="3758137" y="0"/>
                </a:lnTo>
                <a:lnTo>
                  <a:pt x="3758137" y="2846789"/>
                </a:lnTo>
                <a:lnTo>
                  <a:pt x="0" y="28467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28700" y="2640105"/>
            <a:ext cx="701937" cy="1282609"/>
          </a:xfrm>
          <a:custGeom>
            <a:avLst/>
            <a:gdLst/>
            <a:ahLst/>
            <a:cxnLst/>
            <a:rect l="l" t="t" r="r" b="b"/>
            <a:pathLst>
              <a:path w="701937" h="1282609">
                <a:moveTo>
                  <a:pt x="0" y="0"/>
                </a:moveTo>
                <a:lnTo>
                  <a:pt x="701937" y="0"/>
                </a:lnTo>
                <a:lnTo>
                  <a:pt x="701937" y="1282609"/>
                </a:lnTo>
                <a:lnTo>
                  <a:pt x="0" y="12826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597838" y="9440007"/>
            <a:ext cx="10616483" cy="366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6"/>
              </a:lnSpc>
            </a:pPr>
            <a:r>
              <a:rPr lang="en-US" sz="2099" spc="-2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Liceum Ogólnokształcące im. Braci Śniadeckich w Zgorzelcu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33400" y="1112839"/>
            <a:ext cx="17496923" cy="67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319"/>
              </a:lnSpc>
            </a:pPr>
            <a:r>
              <a:rPr lang="en-US" sz="37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MATURY 2025 </a:t>
            </a:r>
            <a:r>
              <a:rPr lang="en-US" sz="37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zostaną</a:t>
            </a:r>
            <a:r>
              <a:rPr lang="en-US" sz="37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7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przeprowadzone</a:t>
            </a:r>
            <a:r>
              <a:rPr lang="en-US" sz="37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7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zgodnie</a:t>
            </a:r>
            <a:r>
              <a:rPr lang="en-US" sz="37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z </a:t>
            </a:r>
            <a:r>
              <a:rPr lang="en-US" sz="37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harmonogramem</a:t>
            </a:r>
            <a:r>
              <a:rPr lang="en-US" sz="37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CKE</a:t>
            </a:r>
          </a:p>
        </p:txBody>
      </p:sp>
      <p:sp>
        <p:nvSpPr>
          <p:cNvPr id="8" name="Freeform 8"/>
          <p:cNvSpPr/>
          <p:nvPr/>
        </p:nvSpPr>
        <p:spPr>
          <a:xfrm>
            <a:off x="942569" y="4449657"/>
            <a:ext cx="684096" cy="1250009"/>
          </a:xfrm>
          <a:custGeom>
            <a:avLst/>
            <a:gdLst/>
            <a:ahLst/>
            <a:cxnLst/>
            <a:rect l="l" t="t" r="r" b="b"/>
            <a:pathLst>
              <a:path w="684096" h="1250009">
                <a:moveTo>
                  <a:pt x="0" y="0"/>
                </a:moveTo>
                <a:lnTo>
                  <a:pt x="684096" y="0"/>
                </a:lnTo>
                <a:lnTo>
                  <a:pt x="684096" y="1250009"/>
                </a:lnTo>
                <a:lnTo>
                  <a:pt x="0" y="12500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191070" y="2563905"/>
            <a:ext cx="14753964" cy="1419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39"/>
              </a:lnSpc>
            </a:pPr>
            <a:r>
              <a:rPr lang="en-US" sz="40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wyniki matur 2025 zostaną opublikowane online w systemie ZIU we wtorek </a:t>
            </a:r>
            <a:r>
              <a:rPr lang="en-US" sz="40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8 lipca 205 roku</a:t>
            </a:r>
            <a:r>
              <a:rPr lang="en-US" sz="40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o godzinie 8:30</a:t>
            </a:r>
          </a:p>
        </p:txBody>
      </p:sp>
      <p:sp>
        <p:nvSpPr>
          <p:cNvPr id="10" name="Freeform 10"/>
          <p:cNvSpPr/>
          <p:nvPr/>
        </p:nvSpPr>
        <p:spPr>
          <a:xfrm>
            <a:off x="942569" y="6226609"/>
            <a:ext cx="684096" cy="1250009"/>
          </a:xfrm>
          <a:custGeom>
            <a:avLst/>
            <a:gdLst/>
            <a:ahLst/>
            <a:cxnLst/>
            <a:rect l="l" t="t" r="r" b="b"/>
            <a:pathLst>
              <a:path w="684096" h="1250009">
                <a:moveTo>
                  <a:pt x="0" y="0"/>
                </a:moveTo>
                <a:lnTo>
                  <a:pt x="684096" y="0"/>
                </a:lnTo>
                <a:lnTo>
                  <a:pt x="684096" y="1250009"/>
                </a:lnTo>
                <a:lnTo>
                  <a:pt x="0" y="12500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191070" y="4395470"/>
            <a:ext cx="14753964" cy="1419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39"/>
              </a:lnSpc>
            </a:pPr>
            <a:r>
              <a:rPr lang="en-US" sz="40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egzaminy w terminie poprawkowym </a:t>
            </a:r>
          </a:p>
          <a:p>
            <a:pPr algn="l">
              <a:lnSpc>
                <a:spcPts val="5739"/>
              </a:lnSpc>
            </a:pPr>
            <a:r>
              <a:rPr lang="en-US" sz="40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od 19 do 20 sierpnia 2025 roku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191070" y="6224905"/>
            <a:ext cx="14753964" cy="1419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39"/>
              </a:lnSpc>
            </a:pPr>
            <a:r>
              <a:rPr lang="en-US" sz="40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ogłoszenie wyników egzaminów poprawkowych </a:t>
            </a:r>
          </a:p>
          <a:p>
            <a:pPr algn="l">
              <a:lnSpc>
                <a:spcPts val="5739"/>
              </a:lnSpc>
            </a:pPr>
            <a:r>
              <a:rPr lang="en-US" sz="40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10 września 2025 roku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4501" y="9087849"/>
            <a:ext cx="1576135" cy="1118082"/>
          </a:xfrm>
          <a:custGeom>
            <a:avLst/>
            <a:gdLst/>
            <a:ahLst/>
            <a:cxnLst/>
            <a:rect l="l" t="t" r="r" b="b"/>
            <a:pathLst>
              <a:path w="1576135" h="1118082">
                <a:moveTo>
                  <a:pt x="0" y="0"/>
                </a:moveTo>
                <a:lnTo>
                  <a:pt x="1576136" y="0"/>
                </a:lnTo>
                <a:lnTo>
                  <a:pt x="1576136" y="1118082"/>
                </a:lnTo>
                <a:lnTo>
                  <a:pt x="0" y="11180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0" y="8755995"/>
            <a:ext cx="6492240" cy="0"/>
          </a:xfrm>
          <a:prstGeom prst="line">
            <a:avLst/>
          </a:prstGeom>
          <a:ln w="762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>
            <a:off x="14092708" y="6959360"/>
            <a:ext cx="3758137" cy="2846788"/>
          </a:xfrm>
          <a:custGeom>
            <a:avLst/>
            <a:gdLst/>
            <a:ahLst/>
            <a:cxnLst/>
            <a:rect l="l" t="t" r="r" b="b"/>
            <a:pathLst>
              <a:path w="3758137" h="2846788">
                <a:moveTo>
                  <a:pt x="0" y="0"/>
                </a:moveTo>
                <a:lnTo>
                  <a:pt x="3758137" y="0"/>
                </a:lnTo>
                <a:lnTo>
                  <a:pt x="3758137" y="2846789"/>
                </a:lnTo>
                <a:lnTo>
                  <a:pt x="0" y="28467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021811" y="181824"/>
            <a:ext cx="7663636" cy="8406777"/>
          </a:xfrm>
          <a:custGeom>
            <a:avLst/>
            <a:gdLst/>
            <a:ahLst/>
            <a:cxnLst/>
            <a:rect l="l" t="t" r="r" b="b"/>
            <a:pathLst>
              <a:path w="7663636" h="8406777">
                <a:moveTo>
                  <a:pt x="0" y="0"/>
                </a:moveTo>
                <a:lnTo>
                  <a:pt x="7663637" y="0"/>
                </a:lnTo>
                <a:lnTo>
                  <a:pt x="7663637" y="8406777"/>
                </a:lnTo>
                <a:lnTo>
                  <a:pt x="0" y="840677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597838" y="9440007"/>
            <a:ext cx="10616483" cy="366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6"/>
              </a:lnSpc>
            </a:pPr>
            <a:r>
              <a:rPr lang="en-US" sz="2099" spc="-2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Liceum Ogólnokształcące im. Braci Śniadeckich w Zgorzelcu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4501" y="9087849"/>
            <a:ext cx="1576135" cy="1118082"/>
          </a:xfrm>
          <a:custGeom>
            <a:avLst/>
            <a:gdLst/>
            <a:ahLst/>
            <a:cxnLst/>
            <a:rect l="l" t="t" r="r" b="b"/>
            <a:pathLst>
              <a:path w="1576135" h="1118082">
                <a:moveTo>
                  <a:pt x="0" y="0"/>
                </a:moveTo>
                <a:lnTo>
                  <a:pt x="1576136" y="0"/>
                </a:lnTo>
                <a:lnTo>
                  <a:pt x="1576136" y="1118082"/>
                </a:lnTo>
                <a:lnTo>
                  <a:pt x="0" y="11180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0" y="8755995"/>
            <a:ext cx="6492240" cy="0"/>
          </a:xfrm>
          <a:prstGeom prst="line">
            <a:avLst/>
          </a:prstGeom>
          <a:ln w="762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>
            <a:off x="1597838" y="9440007"/>
            <a:ext cx="10616483" cy="366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6"/>
              </a:lnSpc>
            </a:pPr>
            <a:r>
              <a:rPr lang="en-US" sz="2099" spc="-2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Liceum Ogólnokształcące im. Braci Śniadeckich w Zgorzelcu</a:t>
            </a:r>
          </a:p>
        </p:txBody>
      </p:sp>
      <p:sp>
        <p:nvSpPr>
          <p:cNvPr id="5" name="Freeform 5"/>
          <p:cNvSpPr/>
          <p:nvPr/>
        </p:nvSpPr>
        <p:spPr>
          <a:xfrm>
            <a:off x="13841582" y="5467632"/>
            <a:ext cx="4093013" cy="4501770"/>
          </a:xfrm>
          <a:custGeom>
            <a:avLst/>
            <a:gdLst/>
            <a:ahLst/>
            <a:cxnLst/>
            <a:rect l="l" t="t" r="r" b="b"/>
            <a:pathLst>
              <a:path w="4093013" h="4501770">
                <a:moveTo>
                  <a:pt x="0" y="0"/>
                </a:moveTo>
                <a:lnTo>
                  <a:pt x="4093013" y="0"/>
                </a:lnTo>
                <a:lnTo>
                  <a:pt x="4093013" y="4501770"/>
                </a:lnTo>
                <a:lnTo>
                  <a:pt x="0" y="45017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1257300"/>
            <a:ext cx="16421100" cy="941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30"/>
              </a:lnSpc>
            </a:pPr>
            <a:r>
              <a:rPr lang="en-US" sz="7700" b="1" spc="-77">
                <a:solidFill>
                  <a:srgbClr val="000000"/>
                </a:solidFill>
                <a:latin typeface="Dosis Semi-Bold"/>
                <a:ea typeface="Dosis Semi-Bold"/>
                <a:cs typeface="Dosis Semi-Bold"/>
                <a:sym typeface="Dosis Semi-Bold"/>
              </a:rPr>
              <a:t>DEKLARACJA MATURALNA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2729431"/>
            <a:ext cx="16310600" cy="1967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spc="15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Każdy zdający może złożyć deklarację przystąpienia do egzaminu maturalnego w 2025 r. w postaci papierowej albo w postaci elektronicznej. Zdający składa deklarację tylko </a:t>
            </a:r>
          </a:p>
          <a:p>
            <a:pPr algn="l">
              <a:lnSpc>
                <a:spcPts val="3919"/>
              </a:lnSpc>
            </a:pPr>
            <a:r>
              <a:rPr lang="en-US" sz="2799" spc="15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 jednej z tych postaci, ze względów organizacyjnych szkoły - </a:t>
            </a:r>
            <a:r>
              <a:rPr lang="en-US" sz="2799" b="1" spc="15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uczniowie składają deklarację w postaci elektronicznej</a:t>
            </a:r>
            <a:r>
              <a:rPr lang="en-US" sz="2799" spc="15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42569" y="5256297"/>
            <a:ext cx="14273808" cy="2319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95"/>
              </a:lnSpc>
            </a:pPr>
            <a:r>
              <a:rPr lang="en-US" sz="2799" spc="8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Od roku szkolnego 2024/2025 zdający składają wyłącznie </a:t>
            </a:r>
            <a:r>
              <a:rPr lang="en-US" sz="2799" b="1" spc="83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deklarację ostateczną</a:t>
            </a:r>
            <a:r>
              <a:rPr lang="en-US" sz="2799" spc="8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algn="l">
              <a:lnSpc>
                <a:spcPts val="3695"/>
              </a:lnSpc>
            </a:pPr>
            <a:r>
              <a:rPr lang="en-US" sz="2799" spc="8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przystąpienia do egzaminu maturalnego. </a:t>
            </a:r>
          </a:p>
          <a:p>
            <a:pPr algn="l">
              <a:lnSpc>
                <a:spcPts val="3695"/>
              </a:lnSpc>
            </a:pPr>
            <a:endParaRPr lang="en-US" sz="2799" spc="83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695"/>
              </a:lnSpc>
            </a:pPr>
            <a:r>
              <a:rPr lang="en-US" sz="2799" b="1" spc="83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Do 7 lutego 2025</a:t>
            </a:r>
            <a:r>
              <a:rPr lang="en-US" sz="2799" spc="8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r. deklarację przystąpienia do egzaminu maturalnego </a:t>
            </a:r>
          </a:p>
          <a:p>
            <a:pPr algn="l">
              <a:lnSpc>
                <a:spcPts val="3695"/>
              </a:lnSpc>
            </a:pPr>
            <a:r>
              <a:rPr lang="en-US" sz="2799" spc="8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składają do dyrektora szkoły, do której uczęszczają.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4501" y="9087849"/>
            <a:ext cx="1576135" cy="1118082"/>
          </a:xfrm>
          <a:custGeom>
            <a:avLst/>
            <a:gdLst/>
            <a:ahLst/>
            <a:cxnLst/>
            <a:rect l="l" t="t" r="r" b="b"/>
            <a:pathLst>
              <a:path w="1576135" h="1118082">
                <a:moveTo>
                  <a:pt x="0" y="0"/>
                </a:moveTo>
                <a:lnTo>
                  <a:pt x="1576136" y="0"/>
                </a:lnTo>
                <a:lnTo>
                  <a:pt x="1576136" y="1118082"/>
                </a:lnTo>
                <a:lnTo>
                  <a:pt x="0" y="11180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0" y="8755995"/>
            <a:ext cx="6492240" cy="0"/>
          </a:xfrm>
          <a:prstGeom prst="line">
            <a:avLst/>
          </a:prstGeom>
          <a:ln w="762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>
            <a:off x="14142603" y="6606820"/>
            <a:ext cx="3307197" cy="4012733"/>
          </a:xfrm>
          <a:custGeom>
            <a:avLst/>
            <a:gdLst/>
            <a:ahLst/>
            <a:cxnLst/>
            <a:rect l="l" t="t" r="r" b="b"/>
            <a:pathLst>
              <a:path w="3307197" h="4012733">
                <a:moveTo>
                  <a:pt x="0" y="0"/>
                </a:moveTo>
                <a:lnTo>
                  <a:pt x="3307197" y="0"/>
                </a:lnTo>
                <a:lnTo>
                  <a:pt x="3307197" y="4012733"/>
                </a:lnTo>
                <a:lnTo>
                  <a:pt x="0" y="40127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597838" y="9440007"/>
            <a:ext cx="10616483" cy="366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6"/>
              </a:lnSpc>
            </a:pPr>
            <a:r>
              <a:rPr lang="en-US" sz="2099" spc="-2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Liceum Ogólnokształcące im. Braci Śniadeckich w Zgorzelcu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1257300"/>
            <a:ext cx="16421100" cy="941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30"/>
              </a:lnSpc>
            </a:pPr>
            <a:r>
              <a:rPr lang="en-US" sz="7700" b="1" spc="-77">
                <a:solidFill>
                  <a:srgbClr val="000000"/>
                </a:solidFill>
                <a:latin typeface="Dosis Semi-Bold"/>
                <a:ea typeface="Dosis Semi-Bold"/>
                <a:cs typeface="Dosis Semi-Bold"/>
                <a:sym typeface="Dosis Semi-Bold"/>
              </a:rPr>
              <a:t>DEKLARACJA MATURALNA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2729431"/>
            <a:ext cx="16310600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spc="17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Deklarację w postaci elektronicznej (e-deklarację) zdający może wypełnić </a:t>
            </a:r>
          </a:p>
          <a:p>
            <a:pPr algn="l">
              <a:lnSpc>
                <a:spcPts val="4200"/>
              </a:lnSpc>
            </a:pPr>
            <a:r>
              <a:rPr lang="en-US" sz="3000" spc="17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 złożyć w Zintegrowanym Interfejsie Użytkownika (ZIU) na stronie internetowej: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981200" y="4220429"/>
            <a:ext cx="13954274" cy="11742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4" tooltip="https://ziu.gov.pl/login"/>
              </a:rPr>
              <a:t>https://</a:t>
            </a:r>
            <a:r>
              <a:rPr lang="en-US" sz="6999" dirty="0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4" tooltip="https://ziu.gov.pl/login"/>
              </a:rPr>
              <a:t>ziu.gov.pl/login</a:t>
            </a:r>
            <a:endParaRPr lang="en-US" sz="6999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  <a:hlinkClick r:id="rId4" tooltip="https://ziu.gov.pl/login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83950" y="5961583"/>
            <a:ext cx="16310600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spc="17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Logowanie do ZIU jest możliwe przy użyciu loginu i hasła otrzymanego od dyrektora szkoły lub dyrektora OKE lub przy użyciu profilu zaufanego, e-dowodu lub bankowości elektronicznej.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4501" y="9087849"/>
            <a:ext cx="1576135" cy="1118082"/>
          </a:xfrm>
          <a:custGeom>
            <a:avLst/>
            <a:gdLst/>
            <a:ahLst/>
            <a:cxnLst/>
            <a:rect l="l" t="t" r="r" b="b"/>
            <a:pathLst>
              <a:path w="1576135" h="1118082">
                <a:moveTo>
                  <a:pt x="0" y="0"/>
                </a:moveTo>
                <a:lnTo>
                  <a:pt x="1576136" y="0"/>
                </a:lnTo>
                <a:lnTo>
                  <a:pt x="1576136" y="1118082"/>
                </a:lnTo>
                <a:lnTo>
                  <a:pt x="0" y="11180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0" y="8755995"/>
            <a:ext cx="6492240" cy="0"/>
          </a:xfrm>
          <a:prstGeom prst="line">
            <a:avLst/>
          </a:prstGeom>
          <a:ln w="762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>
            <a:off x="9144000" y="7806013"/>
            <a:ext cx="2146795" cy="1840877"/>
          </a:xfrm>
          <a:custGeom>
            <a:avLst/>
            <a:gdLst/>
            <a:ahLst/>
            <a:cxnLst/>
            <a:rect l="l" t="t" r="r" b="b"/>
            <a:pathLst>
              <a:path w="2146795" h="1840877">
                <a:moveTo>
                  <a:pt x="0" y="0"/>
                </a:moveTo>
                <a:lnTo>
                  <a:pt x="2146795" y="0"/>
                </a:lnTo>
                <a:lnTo>
                  <a:pt x="2146795" y="1840877"/>
                </a:lnTo>
                <a:lnTo>
                  <a:pt x="0" y="18408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528374" y="7727193"/>
            <a:ext cx="2107414" cy="2057602"/>
          </a:xfrm>
          <a:custGeom>
            <a:avLst/>
            <a:gdLst/>
            <a:ahLst/>
            <a:cxnLst/>
            <a:rect l="l" t="t" r="r" b="b"/>
            <a:pathLst>
              <a:path w="2107414" h="2057602">
                <a:moveTo>
                  <a:pt x="0" y="0"/>
                </a:moveTo>
                <a:lnTo>
                  <a:pt x="2107414" y="0"/>
                </a:lnTo>
                <a:lnTo>
                  <a:pt x="2107414" y="2057603"/>
                </a:lnTo>
                <a:lnTo>
                  <a:pt x="0" y="20576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002614">
            <a:off x="10573140" y="6375871"/>
            <a:ext cx="2513949" cy="1627782"/>
          </a:xfrm>
          <a:custGeom>
            <a:avLst/>
            <a:gdLst/>
            <a:ahLst/>
            <a:cxnLst/>
            <a:rect l="l" t="t" r="r" b="b"/>
            <a:pathLst>
              <a:path w="2513949" h="1627782">
                <a:moveTo>
                  <a:pt x="0" y="0"/>
                </a:moveTo>
                <a:lnTo>
                  <a:pt x="2513949" y="0"/>
                </a:lnTo>
                <a:lnTo>
                  <a:pt x="2513949" y="1627782"/>
                </a:lnTo>
                <a:lnTo>
                  <a:pt x="0" y="162778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597838" y="5334445"/>
            <a:ext cx="16310600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spc="17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 wypełnieniu deklaracji należy </a:t>
            </a:r>
            <a:r>
              <a:rPr lang="en-US" sz="3000" b="1" spc="17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wydrukować potwierdzenie</a:t>
            </a:r>
            <a:r>
              <a:rPr lang="en-US" sz="3000" spc="17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podpisać </a:t>
            </a:r>
          </a:p>
          <a:p>
            <a:pPr algn="l">
              <a:lnSpc>
                <a:spcPts val="4200"/>
              </a:lnSpc>
            </a:pPr>
            <a:r>
              <a:rPr lang="en-US" sz="3000" spc="17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 dostarczyć do sekretariatu uczniowskiego najpóźniej do 7 lutego 2025 roku</a:t>
            </a:r>
          </a:p>
        </p:txBody>
      </p:sp>
      <p:sp>
        <p:nvSpPr>
          <p:cNvPr id="8" name="Freeform 8"/>
          <p:cNvSpPr/>
          <p:nvPr/>
        </p:nvSpPr>
        <p:spPr>
          <a:xfrm rot="1002614">
            <a:off x="13763020" y="6280621"/>
            <a:ext cx="2513949" cy="1627782"/>
          </a:xfrm>
          <a:custGeom>
            <a:avLst/>
            <a:gdLst/>
            <a:ahLst/>
            <a:cxnLst/>
            <a:rect l="l" t="t" r="r" b="b"/>
            <a:pathLst>
              <a:path w="2513949" h="1627782">
                <a:moveTo>
                  <a:pt x="0" y="0"/>
                </a:moveTo>
                <a:lnTo>
                  <a:pt x="2513949" y="0"/>
                </a:lnTo>
                <a:lnTo>
                  <a:pt x="2513949" y="1627782"/>
                </a:lnTo>
                <a:lnTo>
                  <a:pt x="0" y="162778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337153" y="7643522"/>
            <a:ext cx="2241509" cy="2165858"/>
          </a:xfrm>
          <a:custGeom>
            <a:avLst/>
            <a:gdLst/>
            <a:ahLst/>
            <a:cxnLst/>
            <a:rect l="l" t="t" r="r" b="b"/>
            <a:pathLst>
              <a:path w="2241509" h="2165858">
                <a:moveTo>
                  <a:pt x="0" y="0"/>
                </a:moveTo>
                <a:lnTo>
                  <a:pt x="2241510" y="0"/>
                </a:lnTo>
                <a:lnTo>
                  <a:pt x="2241510" y="2165859"/>
                </a:lnTo>
                <a:lnTo>
                  <a:pt x="0" y="216585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59651" y="2609584"/>
            <a:ext cx="1127853" cy="1095731"/>
          </a:xfrm>
          <a:custGeom>
            <a:avLst/>
            <a:gdLst/>
            <a:ahLst/>
            <a:cxnLst/>
            <a:rect l="l" t="t" r="r" b="b"/>
            <a:pathLst>
              <a:path w="1127853" h="1095731">
                <a:moveTo>
                  <a:pt x="0" y="0"/>
                </a:moveTo>
                <a:lnTo>
                  <a:pt x="1127853" y="0"/>
                </a:lnTo>
                <a:lnTo>
                  <a:pt x="1127853" y="1095731"/>
                </a:lnTo>
                <a:lnTo>
                  <a:pt x="0" y="109573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597838" y="9440007"/>
            <a:ext cx="10616483" cy="366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6"/>
              </a:lnSpc>
            </a:pPr>
            <a:r>
              <a:rPr lang="en-US" sz="2099" spc="-2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Liceum Ogólnokształcące im. Braci Śniadeckich w Zgorzelcu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1257300"/>
            <a:ext cx="16421100" cy="941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30"/>
              </a:lnSpc>
            </a:pPr>
            <a:r>
              <a:rPr lang="en-US" sz="7700" b="1" spc="-77">
                <a:solidFill>
                  <a:srgbClr val="000000"/>
                </a:solidFill>
                <a:latin typeface="Dosis Semi-Bold"/>
                <a:ea typeface="Dosis Semi-Bold"/>
                <a:cs typeface="Dosis Semi-Bold"/>
                <a:sym typeface="Dosis Semi-Bold"/>
              </a:rPr>
              <a:t>DEKLARACJA MATURALNA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97838" y="2791271"/>
            <a:ext cx="16310600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spc="17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podczas wypełniania e-deklaracji postępujemy zgodnie z instrukcją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97838" y="3810445"/>
            <a:ext cx="17204050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uczniowie korzystający z dostosowań oceniania muszą wcześniej przygotować skany dokumentów potwierdzających posiadane uprawnienia</a:t>
            </a:r>
          </a:p>
          <a:p>
            <a:pPr algn="l">
              <a:lnSpc>
                <a:spcPts val="4200"/>
              </a:lnSpc>
            </a:pPr>
            <a:endParaRPr lang="en-US" sz="3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259651" y="4000590"/>
            <a:ext cx="1127853" cy="1095731"/>
          </a:xfrm>
          <a:custGeom>
            <a:avLst/>
            <a:gdLst/>
            <a:ahLst/>
            <a:cxnLst/>
            <a:rect l="l" t="t" r="r" b="b"/>
            <a:pathLst>
              <a:path w="1127853" h="1095731">
                <a:moveTo>
                  <a:pt x="0" y="0"/>
                </a:moveTo>
                <a:lnTo>
                  <a:pt x="1127853" y="0"/>
                </a:lnTo>
                <a:lnTo>
                  <a:pt x="1127853" y="1095730"/>
                </a:lnTo>
                <a:lnTo>
                  <a:pt x="0" y="109573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259651" y="5391595"/>
            <a:ext cx="1127853" cy="1095731"/>
          </a:xfrm>
          <a:custGeom>
            <a:avLst/>
            <a:gdLst/>
            <a:ahLst/>
            <a:cxnLst/>
            <a:rect l="l" t="t" r="r" b="b"/>
            <a:pathLst>
              <a:path w="1127853" h="1095731">
                <a:moveTo>
                  <a:pt x="0" y="0"/>
                </a:moveTo>
                <a:lnTo>
                  <a:pt x="1127853" y="0"/>
                </a:lnTo>
                <a:lnTo>
                  <a:pt x="1127853" y="1095731"/>
                </a:lnTo>
                <a:lnTo>
                  <a:pt x="0" y="109573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4501" y="9087849"/>
            <a:ext cx="1576135" cy="1118082"/>
          </a:xfrm>
          <a:custGeom>
            <a:avLst/>
            <a:gdLst/>
            <a:ahLst/>
            <a:cxnLst/>
            <a:rect l="l" t="t" r="r" b="b"/>
            <a:pathLst>
              <a:path w="1576135" h="1118082">
                <a:moveTo>
                  <a:pt x="0" y="0"/>
                </a:moveTo>
                <a:lnTo>
                  <a:pt x="1576136" y="0"/>
                </a:lnTo>
                <a:lnTo>
                  <a:pt x="1576136" y="1118082"/>
                </a:lnTo>
                <a:lnTo>
                  <a:pt x="0" y="11180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0" y="8755995"/>
            <a:ext cx="6492240" cy="0"/>
          </a:xfrm>
          <a:prstGeom prst="line">
            <a:avLst/>
          </a:prstGeom>
          <a:ln w="762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>
            <a:off x="13521593" y="7170480"/>
            <a:ext cx="4225522" cy="2635669"/>
          </a:xfrm>
          <a:custGeom>
            <a:avLst/>
            <a:gdLst/>
            <a:ahLst/>
            <a:cxnLst/>
            <a:rect l="l" t="t" r="r" b="b"/>
            <a:pathLst>
              <a:path w="4225522" h="2635669">
                <a:moveTo>
                  <a:pt x="0" y="0"/>
                </a:moveTo>
                <a:lnTo>
                  <a:pt x="4225521" y="0"/>
                </a:lnTo>
                <a:lnTo>
                  <a:pt x="4225521" y="2635669"/>
                </a:lnTo>
                <a:lnTo>
                  <a:pt x="0" y="26356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597838" y="9440007"/>
            <a:ext cx="10616483" cy="366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6"/>
              </a:lnSpc>
            </a:pPr>
            <a:r>
              <a:rPr lang="en-US" sz="2099" spc="-2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Liceum Ogólnokształcące im. Braci Śniadeckich w Zgorzelcu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1257300"/>
            <a:ext cx="16421100" cy="941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30"/>
              </a:lnSpc>
            </a:pPr>
            <a:r>
              <a:rPr lang="en-US" sz="7700" b="1" spc="-77">
                <a:solidFill>
                  <a:srgbClr val="000000"/>
                </a:solidFill>
                <a:latin typeface="Dosis Semi-Bold"/>
                <a:ea typeface="Dosis Semi-Bold"/>
                <a:cs typeface="Dosis Semi-Bold"/>
                <a:sym typeface="Dosis Semi-Bold"/>
              </a:rPr>
              <a:t>DEKLARACJA MATURALNA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88700" y="2586081"/>
            <a:ext cx="16310600" cy="3181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spc="17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Deklaracje w postaci elektronicznej będą mieć status „Złożona” do czasu przyjęcia e-deklaracji przez dyrektora szkoły w systemie SIOEO. Deklaracje ze statusem „Złożona” zdający mogą samodzielnie edytować. Po przyjęciu e-deklaracji przez dyrektora szkoły, dane zostaną zapisane w SIOEO i e-deklaracja zmieni status na „Przyjęta”. Deklaracje ze statusem „Przyjęta” może edytować już tylko dyrektor szkoły w SIOEO.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42569" y="6148431"/>
            <a:ext cx="17259300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Po 7 lutego 2025 r. nie ma już możliwości dokonywania zmian w deklaracji dotyczących wyboru przedmiotów i poziomu egzaminów </a:t>
            </a:r>
          </a:p>
          <a:p>
            <a:pPr algn="l">
              <a:lnSpc>
                <a:spcPts val="4759"/>
              </a:lnSpc>
            </a:pPr>
            <a:r>
              <a:rPr lang="en-US" sz="33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(z wyjątkiem laureatów i finalistów olimpiad).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257300"/>
            <a:ext cx="16230600" cy="941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30"/>
              </a:lnSpc>
            </a:pPr>
            <a:r>
              <a:rPr lang="en-US" sz="7700" b="1" spc="-77">
                <a:solidFill>
                  <a:srgbClr val="000000"/>
                </a:solidFill>
                <a:latin typeface="Dosis Semi-Bold"/>
                <a:ea typeface="Dosis Semi-Bold"/>
                <a:cs typeface="Dosis Semi-Bold"/>
                <a:sym typeface="Dosis Semi-Bold"/>
              </a:rPr>
              <a:t>WYMAGANIA MATURALNE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3177635"/>
            <a:ext cx="3856860" cy="861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3600" b="1" spc="-36">
                <a:solidFill>
                  <a:srgbClr val="000000"/>
                </a:solidFill>
                <a:latin typeface="Dosis Semi-Bold"/>
                <a:ea typeface="Dosis Semi-Bold"/>
                <a:cs typeface="Dosis Semi-Bold"/>
                <a:sym typeface="Dosis Semi-Bold"/>
              </a:rPr>
              <a:t>01.</a:t>
            </a:r>
          </a:p>
          <a:p>
            <a:pPr algn="l">
              <a:lnSpc>
                <a:spcPts val="3240"/>
              </a:lnSpc>
            </a:pPr>
            <a:r>
              <a:rPr lang="en-US" sz="3600" b="1" spc="-36">
                <a:solidFill>
                  <a:srgbClr val="000000"/>
                </a:solidFill>
                <a:latin typeface="Dosis Semi-Bold"/>
                <a:ea typeface="Dosis Semi-Bold"/>
                <a:cs typeface="Dosis Semi-Bold"/>
                <a:sym typeface="Dosis Semi-Bold"/>
              </a:rPr>
              <a:t>WIEDZA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152260" y="3177635"/>
            <a:ext cx="3856860" cy="861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3600" b="1" spc="-36">
                <a:solidFill>
                  <a:srgbClr val="000000"/>
                </a:solidFill>
                <a:latin typeface="Dosis Semi-Bold"/>
                <a:ea typeface="Dosis Semi-Bold"/>
                <a:cs typeface="Dosis Semi-Bold"/>
                <a:sym typeface="Dosis Semi-Bold"/>
              </a:rPr>
              <a:t>02.</a:t>
            </a:r>
          </a:p>
          <a:p>
            <a:pPr algn="l">
              <a:lnSpc>
                <a:spcPts val="3240"/>
              </a:lnSpc>
            </a:pPr>
            <a:r>
              <a:rPr lang="en-US" sz="3600" b="1" spc="-36">
                <a:solidFill>
                  <a:srgbClr val="000000"/>
                </a:solidFill>
                <a:latin typeface="Dosis Semi-Bold"/>
                <a:ea typeface="Dosis Semi-Bold"/>
                <a:cs typeface="Dosis Semi-Bold"/>
                <a:sym typeface="Dosis Semi-Bold"/>
              </a:rPr>
              <a:t>FORMUŁA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736436" y="3177635"/>
            <a:ext cx="3856860" cy="861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3600" b="1" spc="-36">
                <a:solidFill>
                  <a:srgbClr val="000000"/>
                </a:solidFill>
                <a:latin typeface="Dosis Semi-Bold"/>
                <a:ea typeface="Dosis Semi-Bold"/>
                <a:cs typeface="Dosis Semi-Bold"/>
                <a:sym typeface="Dosis Semi-Bold"/>
              </a:rPr>
              <a:t>03.</a:t>
            </a:r>
          </a:p>
          <a:p>
            <a:pPr algn="l">
              <a:lnSpc>
                <a:spcPts val="3240"/>
              </a:lnSpc>
            </a:pPr>
            <a:r>
              <a:rPr lang="en-US" sz="3600" b="1" spc="-36">
                <a:solidFill>
                  <a:srgbClr val="000000"/>
                </a:solidFill>
                <a:latin typeface="Dosis Semi-Bold"/>
                <a:ea typeface="Dosis Semi-Bold"/>
                <a:cs typeface="Dosis Semi-Bold"/>
                <a:sym typeface="Dosis Semi-Bold"/>
              </a:rPr>
              <a:t>EGZAMIN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399381" y="3177635"/>
            <a:ext cx="3856860" cy="861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3600" b="1" spc="-36">
                <a:solidFill>
                  <a:srgbClr val="000000"/>
                </a:solidFill>
                <a:latin typeface="Dosis Semi-Bold"/>
                <a:ea typeface="Dosis Semi-Bold"/>
                <a:cs typeface="Dosis Semi-Bold"/>
                <a:sym typeface="Dosis Semi-Bold"/>
              </a:rPr>
              <a:t>04.</a:t>
            </a:r>
          </a:p>
          <a:p>
            <a:pPr algn="l">
              <a:lnSpc>
                <a:spcPts val="3240"/>
              </a:lnSpc>
            </a:pPr>
            <a:r>
              <a:rPr lang="en-US" sz="3600" b="1" spc="-36">
                <a:solidFill>
                  <a:srgbClr val="000000"/>
                </a:solidFill>
                <a:latin typeface="Dosis Semi-Bold"/>
                <a:ea typeface="Dosis Semi-Bold"/>
                <a:cs typeface="Dosis Semi-Bold"/>
                <a:sym typeface="Dosis Semi-Bold"/>
              </a:rPr>
              <a:t>WYBÓR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4172183"/>
            <a:ext cx="3856860" cy="3329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spc="-24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 2025 roku maturzystów obowiązywać będą wymagania egzaminacyjne określone w wymaganiach ogólnych i szczegółowych podstawy programowej kształcenia ogólnego </a:t>
            </a:r>
          </a:p>
          <a:p>
            <a:pPr algn="l">
              <a:lnSpc>
                <a:spcPts val="3359"/>
              </a:lnSpc>
            </a:pPr>
            <a:r>
              <a:rPr lang="en-US" sz="2400" spc="-24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z 2024 r.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152260" y="4172183"/>
            <a:ext cx="3856860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spc="-24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Formuła 2023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736436" y="4172183"/>
            <a:ext cx="3856860" cy="2910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spc="-24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Egzamin maturalny w 2025 r. zostanie przeprowadzony w formule 2023 z przedmiotów obowiązkowych (część pisemna oraz ustna) i dodatkowych w części pisemnej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399381" y="4172183"/>
            <a:ext cx="3856860" cy="5006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spc="-24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Który przedmiot wybrać? To zależy od co najmniej dwóch czynników. Po pierwsze, istotne jest to, który najbardziej nas interesuje i który sprawia nam największą łatwość? Drugim czynnikiem jest pomysł na studia. Należy sprawdzić wymagania rekrutacyjne obowiązujące na wybranym przez nas kierunku.</a:t>
            </a:r>
          </a:p>
        </p:txBody>
      </p:sp>
      <p:sp>
        <p:nvSpPr>
          <p:cNvPr id="11" name="Freeform 11"/>
          <p:cNvSpPr/>
          <p:nvPr/>
        </p:nvSpPr>
        <p:spPr>
          <a:xfrm>
            <a:off x="154501" y="9087849"/>
            <a:ext cx="1576135" cy="1118082"/>
          </a:xfrm>
          <a:custGeom>
            <a:avLst/>
            <a:gdLst/>
            <a:ahLst/>
            <a:cxnLst/>
            <a:rect l="l" t="t" r="r" b="b"/>
            <a:pathLst>
              <a:path w="1576135" h="1118082">
                <a:moveTo>
                  <a:pt x="0" y="0"/>
                </a:moveTo>
                <a:lnTo>
                  <a:pt x="1576136" y="0"/>
                </a:lnTo>
                <a:lnTo>
                  <a:pt x="1576136" y="1118082"/>
                </a:lnTo>
                <a:lnTo>
                  <a:pt x="0" y="11180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2" name="AutoShape 12"/>
          <p:cNvSpPr/>
          <p:nvPr/>
        </p:nvSpPr>
        <p:spPr>
          <a:xfrm>
            <a:off x="0" y="8755995"/>
            <a:ext cx="6492240" cy="0"/>
          </a:xfrm>
          <a:prstGeom prst="line">
            <a:avLst/>
          </a:prstGeom>
          <a:ln w="762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1597838" y="9440007"/>
            <a:ext cx="10616483" cy="366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6"/>
              </a:lnSpc>
            </a:pPr>
            <a:r>
              <a:rPr lang="en-US" sz="2099" spc="-2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Liceum Ogólnokształcące im. Braci Śniadeckich w Zgorzelcu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736436" y="7206848"/>
            <a:ext cx="3856860" cy="1189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 spc="-23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Absolwenci mogą podejść </a:t>
            </a:r>
          </a:p>
          <a:p>
            <a:pPr algn="l">
              <a:lnSpc>
                <a:spcPts val="3220"/>
              </a:lnSpc>
            </a:pPr>
            <a:r>
              <a:rPr lang="en-US" sz="2300" spc="-23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do egzaminu do maksymalnie 6 przedmiotów dodatkowych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1430</Words>
  <Application>Microsoft Office PowerPoint</Application>
  <PresentationFormat>Niestandardowy</PresentationFormat>
  <Paragraphs>132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30" baseType="lpstr">
      <vt:lpstr>Proxima Nova</vt:lpstr>
      <vt:lpstr>Dosis Bold</vt:lpstr>
      <vt:lpstr>Open Sans Italics</vt:lpstr>
      <vt:lpstr>Dosis Semi-Bold</vt:lpstr>
      <vt:lpstr>Calibri</vt:lpstr>
      <vt:lpstr>Freckle Face</vt:lpstr>
      <vt:lpstr>Open Sans Bold</vt:lpstr>
      <vt:lpstr>Open Sans</vt:lpstr>
      <vt:lpstr>Arial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Matura 2025</dc:title>
  <cp:lastModifiedBy>Katarzyna Ignaszak</cp:lastModifiedBy>
  <cp:revision>3</cp:revision>
  <dcterms:created xsi:type="dcterms:W3CDTF">2006-08-16T00:00:00Z</dcterms:created>
  <dcterms:modified xsi:type="dcterms:W3CDTF">2025-01-08T13:34:44Z</dcterms:modified>
  <dc:identifier>DAGbmbpcMr0</dc:identifier>
</cp:coreProperties>
</file>